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56" r:id="rId2"/>
    <p:sldId id="277" r:id="rId3"/>
    <p:sldId id="257" r:id="rId4"/>
    <p:sldId id="259" r:id="rId5"/>
    <p:sldId id="266" r:id="rId6"/>
    <p:sldId id="272" r:id="rId7"/>
    <p:sldId id="273" r:id="rId8"/>
    <p:sldId id="268" r:id="rId9"/>
    <p:sldId id="275" r:id="rId10"/>
    <p:sldId id="313" r:id="rId11"/>
    <p:sldId id="274" r:id="rId12"/>
    <p:sldId id="316" r:id="rId13"/>
    <p:sldId id="319" r:id="rId14"/>
    <p:sldId id="318" r:id="rId15"/>
    <p:sldId id="314" r:id="rId16"/>
    <p:sldId id="317" r:id="rId17"/>
    <p:sldId id="315" r:id="rId18"/>
    <p:sldId id="320" r:id="rId19"/>
    <p:sldId id="271" r:id="rId20"/>
    <p:sldId id="321" r:id="rId21"/>
    <p:sldId id="322" r:id="rId22"/>
    <p:sldId id="323" r:id="rId23"/>
    <p:sldId id="258" r:id="rId24"/>
    <p:sldId id="264" r:id="rId25"/>
    <p:sldId id="278" r:id="rId26"/>
    <p:sldId id="279" r:id="rId27"/>
    <p:sldId id="280" r:id="rId28"/>
    <p:sldId id="283" r:id="rId29"/>
    <p:sldId id="281" r:id="rId30"/>
    <p:sldId id="284" r:id="rId31"/>
    <p:sldId id="289" r:id="rId32"/>
    <p:sldId id="282" r:id="rId33"/>
    <p:sldId id="286" r:id="rId34"/>
    <p:sldId id="287" r:id="rId35"/>
    <p:sldId id="288" r:id="rId36"/>
    <p:sldId id="290" r:id="rId37"/>
    <p:sldId id="291" r:id="rId38"/>
    <p:sldId id="292" r:id="rId39"/>
    <p:sldId id="293" r:id="rId40"/>
    <p:sldId id="294" r:id="rId41"/>
    <p:sldId id="295" r:id="rId42"/>
    <p:sldId id="306" r:id="rId43"/>
    <p:sldId id="296" r:id="rId44"/>
    <p:sldId id="297" r:id="rId45"/>
    <p:sldId id="307" r:id="rId46"/>
    <p:sldId id="298" r:id="rId47"/>
    <p:sldId id="299" r:id="rId48"/>
    <p:sldId id="308" r:id="rId49"/>
    <p:sldId id="300" r:id="rId50"/>
    <p:sldId id="309" r:id="rId51"/>
    <p:sldId id="301" r:id="rId52"/>
    <p:sldId id="302" r:id="rId53"/>
    <p:sldId id="310" r:id="rId54"/>
    <p:sldId id="303" r:id="rId55"/>
    <p:sldId id="311" r:id="rId56"/>
    <p:sldId id="312" r:id="rId57"/>
    <p:sldId id="263"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FF"/>
    <a:srgbClr val="FFCC99"/>
    <a:srgbClr val="CCECFF"/>
    <a:srgbClr val="CCFFCC"/>
    <a:srgbClr val="FFCCFF"/>
    <a:srgbClr val="CCFF99"/>
    <a:srgbClr val="CCFF66"/>
    <a:srgbClr val="CCFFFF"/>
    <a:srgbClr val="CC99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74" autoAdjust="0"/>
    <p:restoredTop sz="94718" autoAdjust="0"/>
  </p:normalViewPr>
  <p:slideViewPr>
    <p:cSldViewPr>
      <p:cViewPr varScale="1">
        <p:scale>
          <a:sx n="87" d="100"/>
          <a:sy n="87" d="100"/>
        </p:scale>
        <p:origin x="1404" y="90"/>
      </p:cViewPr>
      <p:guideLst>
        <p:guide orient="horz" pos="2160"/>
        <p:guide pos="2880"/>
      </p:guideLst>
    </p:cSldViewPr>
  </p:slideViewPr>
  <p:outlineViewPr>
    <p:cViewPr>
      <p:scale>
        <a:sx n="33" d="100"/>
        <a:sy n="33" d="100"/>
      </p:scale>
      <p:origin x="48" y="778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488330-6873-4372-BBB6-AA0E749EAF3C}" type="datetimeFigureOut">
              <a:rPr lang="en-AU" smtClean="0"/>
              <a:pPr/>
              <a:t>22/09/2015</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B7C05B-0521-4604-AC99-24C529AF4C6C}" type="slidenum">
              <a:rPr lang="en-AU" smtClean="0"/>
              <a:pPr/>
              <a:t>‹#›</a:t>
            </a:fld>
            <a:endParaRPr lang="en-AU"/>
          </a:p>
        </p:txBody>
      </p:sp>
    </p:spTree>
    <p:extLst>
      <p:ext uri="{BB962C8B-B14F-4D97-AF65-F5344CB8AC3E}">
        <p14:creationId xmlns:p14="http://schemas.microsoft.com/office/powerpoint/2010/main" val="1465123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DDB7C05B-0521-4604-AC99-24C529AF4C6C}" type="slidenum">
              <a:rPr lang="en-AU" smtClean="0"/>
              <a:pPr/>
              <a:t>23</a:t>
            </a:fld>
            <a:endParaRPr lang="en-AU"/>
          </a:p>
        </p:txBody>
      </p:sp>
    </p:spTree>
    <p:extLst>
      <p:ext uri="{BB962C8B-B14F-4D97-AF65-F5344CB8AC3E}">
        <p14:creationId xmlns:p14="http://schemas.microsoft.com/office/powerpoint/2010/main" val="7486228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8A888735-8985-40A7-BE82-784D8D6AB351}" type="datetimeFigureOut">
              <a:rPr lang="en-AU" smtClean="0"/>
              <a:pPr/>
              <a:t>22/09/2015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83474E0-D73A-444A-ADB6-0366B24C4E7A}"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A888735-8985-40A7-BE82-784D8D6AB351}" type="datetimeFigureOut">
              <a:rPr lang="en-AU" smtClean="0"/>
              <a:pPr/>
              <a:t>22/09/2015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83474E0-D73A-444A-ADB6-0366B24C4E7A}"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A888735-8985-40A7-BE82-784D8D6AB351}" type="datetimeFigureOut">
              <a:rPr lang="en-AU" smtClean="0"/>
              <a:pPr/>
              <a:t>22/09/2015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83474E0-D73A-444A-ADB6-0366B24C4E7A}"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A888735-8985-40A7-BE82-784D8D6AB351}" type="datetimeFigureOut">
              <a:rPr lang="en-AU" smtClean="0"/>
              <a:pPr/>
              <a:t>22/09/2015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83474E0-D73A-444A-ADB6-0366B24C4E7A}"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888735-8985-40A7-BE82-784D8D6AB351}" type="datetimeFigureOut">
              <a:rPr lang="en-AU" smtClean="0"/>
              <a:pPr/>
              <a:t>22/09/2015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83474E0-D73A-444A-ADB6-0366B24C4E7A}"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8A888735-8985-40A7-BE82-784D8D6AB351}" type="datetimeFigureOut">
              <a:rPr lang="en-AU" smtClean="0"/>
              <a:pPr/>
              <a:t>22/09/2015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83474E0-D73A-444A-ADB6-0366B24C4E7A}"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8A888735-8985-40A7-BE82-784D8D6AB351}" type="datetimeFigureOut">
              <a:rPr lang="en-AU" smtClean="0"/>
              <a:pPr/>
              <a:t>22/09/2015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383474E0-D73A-444A-ADB6-0366B24C4E7A}"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8A888735-8985-40A7-BE82-784D8D6AB351}" type="datetimeFigureOut">
              <a:rPr lang="en-AU" smtClean="0"/>
              <a:pPr/>
              <a:t>22/09/2015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383474E0-D73A-444A-ADB6-0366B24C4E7A}"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888735-8985-40A7-BE82-784D8D6AB351}" type="datetimeFigureOut">
              <a:rPr lang="en-AU" smtClean="0"/>
              <a:pPr/>
              <a:t>22/09/2015</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383474E0-D73A-444A-ADB6-0366B24C4E7A}"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888735-8985-40A7-BE82-784D8D6AB351}" type="datetimeFigureOut">
              <a:rPr lang="en-AU" smtClean="0"/>
              <a:pPr/>
              <a:t>22/09/2015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83474E0-D73A-444A-ADB6-0366B24C4E7A}"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888735-8985-40A7-BE82-784D8D6AB351}" type="datetimeFigureOut">
              <a:rPr lang="en-AU" smtClean="0"/>
              <a:pPr/>
              <a:t>22/09/2015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83474E0-D73A-444A-ADB6-0366B24C4E7A}" type="slidenum">
              <a:rPr lang="en-AU" smtClean="0"/>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888735-8985-40A7-BE82-784D8D6AB351}" type="datetimeFigureOut">
              <a:rPr lang="en-AU" smtClean="0"/>
              <a:pPr/>
              <a:t>22/09/2015</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3474E0-D73A-444A-ADB6-0366B24C4E7A}"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gi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prstGeom prst="roundRect">
            <a:avLst/>
          </a:prstGeom>
          <a:solidFill>
            <a:srgbClr val="FFCCFF"/>
          </a:solidFill>
          <a:effectLst>
            <a:outerShdw dist="50800" sx="1000" sy="1000" algn="ctr" rotWithShape="0">
              <a:srgbClr val="000000"/>
            </a:outerShdw>
          </a:effectLst>
        </p:spPr>
        <p:txBody>
          <a:bodyPr>
            <a:normAutofit/>
          </a:bodyPr>
          <a:lstStyle/>
          <a:p>
            <a:r>
              <a:rPr lang="en-US" sz="8000" b="1" dirty="0" smtClean="0">
                <a:latin typeface="DilleniaUPC" panose="02020603050405020304" pitchFamily="18" charset="-34"/>
                <a:cs typeface="DilleniaUPC" panose="02020603050405020304" pitchFamily="18" charset="-34"/>
              </a:rPr>
              <a:t>Deposits and Loans</a:t>
            </a:r>
            <a:endParaRPr lang="en-AU" sz="8000" b="1" dirty="0">
              <a:latin typeface="DilleniaUPC" panose="02020603050405020304" pitchFamily="18" charset="-34"/>
              <a:cs typeface="DilleniaUPC" panose="02020603050405020304" pitchFamily="18" charset="-34"/>
            </a:endParaRPr>
          </a:p>
        </p:txBody>
      </p:sp>
      <p:sp>
        <p:nvSpPr>
          <p:cNvPr id="3" name="Subtitle 2"/>
          <p:cNvSpPr>
            <a:spLocks noGrp="1"/>
          </p:cNvSpPr>
          <p:nvPr>
            <p:ph type="subTitle" idx="1"/>
          </p:nvPr>
        </p:nvSpPr>
        <p:spPr>
          <a:xfrm>
            <a:off x="1411560" y="4005064"/>
            <a:ext cx="6400800" cy="936104"/>
          </a:xfrm>
          <a:prstGeom prst="roundRect">
            <a:avLst/>
          </a:prstGeom>
          <a:solidFill>
            <a:srgbClr val="CCECFF"/>
          </a:solidFill>
        </p:spPr>
        <p:txBody>
          <a:bodyPr anchor="ctr">
            <a:normAutofit/>
          </a:bodyPr>
          <a:lstStyle/>
          <a:p>
            <a:r>
              <a:rPr lang="en-US" sz="4000" b="1" dirty="0" smtClean="0">
                <a:solidFill>
                  <a:schemeClr val="tx1"/>
                </a:solidFill>
                <a:latin typeface="DilleniaUPC" panose="02020603050405020304" pitchFamily="18" charset="-34"/>
                <a:cs typeface="DilleniaUPC" panose="02020603050405020304" pitchFamily="18" charset="-34"/>
              </a:rPr>
              <a:t>FN 323 : Credit Management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251520" y="836713"/>
          <a:ext cx="8609548" cy="5446647"/>
        </p:xfrm>
        <a:graphic>
          <a:graphicData uri="http://schemas.openxmlformats.org/drawingml/2006/table">
            <a:tbl>
              <a:tblPr/>
              <a:tblGrid>
                <a:gridCol w="2231773"/>
                <a:gridCol w="2125925"/>
                <a:gridCol w="2125925"/>
                <a:gridCol w="2125925"/>
              </a:tblGrid>
              <a:tr h="409892">
                <a:tc>
                  <a:txBody>
                    <a:bodyPr/>
                    <a:lstStyle/>
                    <a:p>
                      <a:pPr>
                        <a:lnSpc>
                          <a:spcPct val="115000"/>
                        </a:lnSpc>
                        <a:spcAft>
                          <a:spcPts val="0"/>
                        </a:spcAft>
                      </a:pP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b="1">
                          <a:latin typeface="DilleniaUPC" pitchFamily="18" charset="-34"/>
                          <a:ea typeface="Times New Roman"/>
                          <a:cs typeface="DilleniaUPC" pitchFamily="18" charset="-34"/>
                        </a:rPr>
                        <a:t>Saving account</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b="1" dirty="0">
                          <a:latin typeface="DilleniaUPC" pitchFamily="18" charset="-34"/>
                          <a:ea typeface="Times New Roman"/>
                          <a:cs typeface="DilleniaUPC" pitchFamily="18" charset="-34"/>
                        </a:rPr>
                        <a:t>Term deposit</a:t>
                      </a:r>
                      <a:endParaRPr lang="en-AU" sz="2400" dirty="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b="1">
                          <a:latin typeface="DilleniaUPC" pitchFamily="18" charset="-34"/>
                          <a:ea typeface="Times New Roman"/>
                          <a:cs typeface="DilleniaUPC" pitchFamily="18" charset="-34"/>
                        </a:rPr>
                        <a:t>Current account</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9783">
                <a:tc>
                  <a:txBody>
                    <a:bodyPr/>
                    <a:lstStyle/>
                    <a:p>
                      <a:pPr>
                        <a:lnSpc>
                          <a:spcPct val="115000"/>
                        </a:lnSpc>
                        <a:spcAft>
                          <a:spcPts val="0"/>
                        </a:spcAft>
                      </a:pPr>
                      <a:r>
                        <a:rPr lang="en-US" sz="2400" b="1">
                          <a:latin typeface="DilleniaUPC" pitchFamily="18" charset="-34"/>
                          <a:ea typeface="Times New Roman"/>
                          <a:cs typeface="DilleniaUPC" pitchFamily="18" charset="-34"/>
                        </a:rPr>
                        <a:t>Characteristic</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a:latin typeface="DilleniaUPC" pitchFamily="18" charset="-34"/>
                          <a:ea typeface="Times New Roman"/>
                          <a:cs typeface="DilleniaUPC" pitchFamily="18" charset="-34"/>
                        </a:rPr>
                        <a:t>No need to deposit monthly</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a:latin typeface="DilleniaUPC" pitchFamily="18" charset="-34"/>
                          <a:ea typeface="Times New Roman"/>
                          <a:cs typeface="DilleniaUPC" pitchFamily="18" charset="-34"/>
                        </a:rPr>
                        <a:t>Deposit monthly</a:t>
                      </a:r>
                      <a:endParaRPr lang="en-AU" sz="2400">
                        <a:latin typeface="DilleniaUPC" pitchFamily="18" charset="-34"/>
                        <a:ea typeface="Calibri"/>
                        <a:cs typeface="DilleniaUPC" pitchFamily="18" charset="-34"/>
                      </a:endParaRPr>
                    </a:p>
                    <a:p>
                      <a:pPr>
                        <a:lnSpc>
                          <a:spcPct val="115000"/>
                        </a:lnSpc>
                        <a:spcAft>
                          <a:spcPts val="0"/>
                        </a:spcAft>
                      </a:pPr>
                      <a:r>
                        <a:rPr lang="en-US" sz="2400">
                          <a:latin typeface="DilleniaUPC" pitchFamily="18" charset="-34"/>
                          <a:ea typeface="Times New Roman"/>
                          <a:cs typeface="DilleniaUPC" pitchFamily="18" charset="-34"/>
                        </a:rPr>
                        <a:t>(ex. 24 months)</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a:latin typeface="DilleniaUPC" pitchFamily="18" charset="-34"/>
                          <a:ea typeface="Times New Roman"/>
                          <a:cs typeface="DilleniaUPC" pitchFamily="18" charset="-34"/>
                        </a:rPr>
                        <a:t>No need to deposit monthly</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9783">
                <a:tc>
                  <a:txBody>
                    <a:bodyPr/>
                    <a:lstStyle/>
                    <a:p>
                      <a:pPr>
                        <a:lnSpc>
                          <a:spcPct val="115000"/>
                        </a:lnSpc>
                        <a:spcAft>
                          <a:spcPts val="0"/>
                        </a:spcAft>
                      </a:pPr>
                      <a:r>
                        <a:rPr lang="en-US" sz="2400" b="1">
                          <a:latin typeface="DilleniaUPC" pitchFamily="18" charset="-34"/>
                          <a:ea typeface="Times New Roman"/>
                          <a:cs typeface="DilleniaUPC" pitchFamily="18" charset="-34"/>
                        </a:rPr>
                        <a:t>Minimum deposit of account opening</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a:latin typeface="DilleniaUPC" pitchFamily="18" charset="-34"/>
                          <a:ea typeface="Times New Roman"/>
                          <a:cs typeface="DilleniaUPC" pitchFamily="18" charset="-34"/>
                        </a:rPr>
                        <a:t>500 baht</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a:latin typeface="DilleniaUPC" pitchFamily="18" charset="-34"/>
                          <a:ea typeface="Times New Roman"/>
                          <a:cs typeface="DilleniaUPC" pitchFamily="18" charset="-34"/>
                        </a:rPr>
                        <a:t>1000 baht</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a:latin typeface="DilleniaUPC" pitchFamily="18" charset="-34"/>
                          <a:ea typeface="Times New Roman"/>
                          <a:cs typeface="DilleniaUPC" pitchFamily="18" charset="-34"/>
                        </a:rPr>
                        <a:t>10,000 baht</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9783">
                <a:tc>
                  <a:txBody>
                    <a:bodyPr/>
                    <a:lstStyle/>
                    <a:p>
                      <a:pPr>
                        <a:lnSpc>
                          <a:spcPct val="115000"/>
                        </a:lnSpc>
                        <a:spcAft>
                          <a:spcPts val="0"/>
                        </a:spcAft>
                      </a:pPr>
                      <a:r>
                        <a:rPr lang="th-TH" sz="2400" b="1">
                          <a:latin typeface="DilleniaUPC" pitchFamily="18" charset="-34"/>
                          <a:ea typeface="Times New Roman"/>
                          <a:cs typeface="DilleniaUPC" pitchFamily="18" charset="-34"/>
                        </a:rPr>
                        <a:t>Minimun duration</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a:latin typeface="DilleniaUPC" pitchFamily="18" charset="-34"/>
                          <a:ea typeface="Times New Roman"/>
                          <a:cs typeface="DilleniaUPC" pitchFamily="18" charset="-34"/>
                        </a:rPr>
                        <a:t>Not specify</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dirty="0">
                          <a:latin typeface="DilleniaUPC" pitchFamily="18" charset="-34"/>
                          <a:ea typeface="Times New Roman"/>
                          <a:cs typeface="DilleniaUPC" pitchFamily="18" charset="-34"/>
                        </a:rPr>
                        <a:t>24 months</a:t>
                      </a:r>
                      <a:endParaRPr lang="en-AU" sz="2400" dirty="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a:latin typeface="DilleniaUPC" pitchFamily="18" charset="-34"/>
                          <a:ea typeface="Times New Roman"/>
                          <a:cs typeface="DilleniaUPC" pitchFamily="18" charset="-34"/>
                        </a:rPr>
                        <a:t>Not specify</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9892">
                <a:tc>
                  <a:txBody>
                    <a:bodyPr/>
                    <a:lstStyle/>
                    <a:p>
                      <a:pPr>
                        <a:lnSpc>
                          <a:spcPct val="115000"/>
                        </a:lnSpc>
                        <a:spcAft>
                          <a:spcPts val="0"/>
                        </a:spcAft>
                      </a:pPr>
                      <a:r>
                        <a:rPr lang="en-US" sz="2400" b="1">
                          <a:latin typeface="DilleniaUPC" pitchFamily="18" charset="-34"/>
                          <a:ea typeface="Times New Roman"/>
                          <a:cs typeface="DilleniaUPC" pitchFamily="18" charset="-34"/>
                        </a:rPr>
                        <a:t>Interest rate</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a:latin typeface="DilleniaUPC" pitchFamily="18" charset="-34"/>
                          <a:ea typeface="Times New Roman"/>
                          <a:cs typeface="DilleniaUPC" pitchFamily="18" charset="-34"/>
                        </a:rPr>
                        <a:t>0.5%</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a:latin typeface="DilleniaUPC" pitchFamily="18" charset="-34"/>
                          <a:ea typeface="Times New Roman"/>
                          <a:cs typeface="DilleniaUPC" pitchFamily="18" charset="-34"/>
                        </a:rPr>
                        <a:t>2.25%</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a:latin typeface="DilleniaUPC" pitchFamily="18" charset="-34"/>
                          <a:ea typeface="Times New Roman"/>
                          <a:cs typeface="DilleniaUPC" pitchFamily="18" charset="-34"/>
                        </a:rPr>
                        <a:t>No interest payment</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9783">
                <a:tc>
                  <a:txBody>
                    <a:bodyPr/>
                    <a:lstStyle/>
                    <a:p>
                      <a:pPr>
                        <a:lnSpc>
                          <a:spcPct val="115000"/>
                        </a:lnSpc>
                        <a:spcAft>
                          <a:spcPts val="0"/>
                        </a:spcAft>
                      </a:pPr>
                      <a:r>
                        <a:rPr lang="en-US" sz="2400" b="1">
                          <a:latin typeface="DilleniaUPC" pitchFamily="18" charset="-34"/>
                          <a:ea typeface="Times New Roman"/>
                          <a:cs typeface="DilleniaUPC" pitchFamily="18" charset="-34"/>
                        </a:rPr>
                        <a:t>Interest payment</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a:latin typeface="DilleniaUPC" pitchFamily="18" charset="-34"/>
                          <a:ea typeface="Times New Roman"/>
                          <a:cs typeface="DilleniaUPC" pitchFamily="18" charset="-34"/>
                        </a:rPr>
                        <a:t>Every 6 months</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a:latin typeface="DilleniaUPC" pitchFamily="18" charset="-34"/>
                          <a:ea typeface="Times New Roman"/>
                          <a:cs typeface="DilleniaUPC" pitchFamily="18" charset="-34"/>
                        </a:rPr>
                        <a:t>Pay interest when maturity</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400">
                          <a:latin typeface="DilleniaUPC" pitchFamily="18" charset="-34"/>
                          <a:ea typeface="Times New Roman"/>
                          <a:cs typeface="DilleniaUPC" pitchFamily="18" charset="-34"/>
                        </a:rPr>
                        <a:t>-</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9675">
                <a:tc>
                  <a:txBody>
                    <a:bodyPr/>
                    <a:lstStyle/>
                    <a:p>
                      <a:pPr>
                        <a:lnSpc>
                          <a:spcPct val="115000"/>
                        </a:lnSpc>
                        <a:spcAft>
                          <a:spcPts val="0"/>
                        </a:spcAft>
                      </a:pPr>
                      <a:r>
                        <a:rPr lang="en-US" sz="2400" b="1">
                          <a:latin typeface="DilleniaUPC" pitchFamily="18" charset="-34"/>
                          <a:ea typeface="Times New Roman"/>
                          <a:cs typeface="DilleniaUPC" pitchFamily="18" charset="-34"/>
                        </a:rPr>
                        <a:t>Withdraw before maturity</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a:latin typeface="DilleniaUPC" pitchFamily="18" charset="-34"/>
                          <a:ea typeface="Times New Roman"/>
                          <a:cs typeface="DilleniaUPC" pitchFamily="18" charset="-34"/>
                        </a:rPr>
                        <a:t>Can withdraw by receiving actual interest.</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a:latin typeface="DilleniaUPC" pitchFamily="18" charset="-34"/>
                          <a:ea typeface="Times New Roman"/>
                          <a:cs typeface="DilleniaUPC" pitchFamily="18" charset="-34"/>
                        </a:rPr>
                        <a:t>Penalty charge</a:t>
                      </a:r>
                      <a:endParaRPr lang="en-AU" sz="240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400" dirty="0">
                          <a:latin typeface="DilleniaUPC" pitchFamily="18" charset="-34"/>
                          <a:ea typeface="Times New Roman"/>
                          <a:cs typeface="DilleniaUPC" pitchFamily="18" charset="-34"/>
                        </a:rPr>
                        <a:t>Able to withdraw</a:t>
                      </a:r>
                      <a:endParaRPr lang="en-AU" sz="2400" dirty="0">
                        <a:latin typeface="DilleniaUPC" pitchFamily="18" charset="-34"/>
                        <a:ea typeface="Calibri"/>
                        <a:cs typeface="DilleniaUPC" pitchFamily="18" charset="-34"/>
                      </a:endParaRPr>
                    </a:p>
                  </a:txBody>
                  <a:tcPr marL="82811" marR="82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CCFF"/>
          </a:solidFill>
        </p:spPr>
        <p:txBody>
          <a:bodyPr vert="horz" lIns="91440" tIns="45720" rIns="91440" bIns="45720" rtlCol="0" anchor="ctr">
            <a:normAutofit fontScale="90000"/>
          </a:bodyPr>
          <a:lstStyle/>
          <a:p>
            <a:r>
              <a:rPr lang="en-US" sz="7200" b="1" dirty="0" smtClean="0">
                <a:latin typeface="DilleniaUPC" pitchFamily="18" charset="-34"/>
                <a:cs typeface="DilleniaUPC" pitchFamily="18" charset="-34"/>
              </a:rPr>
              <a:t>FOREIGN CURRENCY DEPOSITS</a:t>
            </a:r>
            <a:endParaRPr lang="en-AU" sz="7200" b="1" dirty="0" smtClean="0">
              <a:latin typeface="DilleniaUPC" pitchFamily="18" charset="-34"/>
              <a:cs typeface="DilleniaUPC" pitchFamily="18" charset="-34"/>
            </a:endParaRPr>
          </a:p>
        </p:txBody>
      </p:sp>
      <p:sp>
        <p:nvSpPr>
          <p:cNvPr id="3" name="Content Placeholder 2"/>
          <p:cNvSpPr>
            <a:spLocks noGrp="1"/>
          </p:cNvSpPr>
          <p:nvPr>
            <p:ph idx="1"/>
          </p:nvPr>
        </p:nvSpPr>
        <p:spPr>
          <a:xfrm>
            <a:off x="457200" y="1700808"/>
            <a:ext cx="8229600" cy="4061048"/>
          </a:xfrm>
          <a:prstGeom prst="roundRect">
            <a:avLst/>
          </a:prstGeom>
          <a:solidFill>
            <a:srgbClr val="CCCCFF">
              <a:alpha val="60000"/>
            </a:srgbClr>
          </a:solidFill>
        </p:spPr>
        <p:txBody>
          <a:bodyPr>
            <a:normAutofit lnSpcReduction="10000"/>
          </a:bodyPr>
          <a:lstStyle/>
          <a:p>
            <a:r>
              <a:rPr lang="en-US" sz="3600" dirty="0" smtClean="0">
                <a:latin typeface="DilleniaUPC" pitchFamily="18" charset="-34"/>
                <a:cs typeface="DilleniaUPC" pitchFamily="18" charset="-34"/>
              </a:rPr>
              <a:t>Can be either resident or non-resident account</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This deposits can be categorized into savings accounts, term accounts or current accounts</a:t>
            </a:r>
            <a:endParaRPr lang="en-AU" sz="3600" dirty="0" smtClean="0">
              <a:latin typeface="DilleniaUPC" pitchFamily="18" charset="-34"/>
              <a:cs typeface="DilleniaUPC" pitchFamily="18" charset="-34"/>
            </a:endParaRPr>
          </a:p>
          <a:p>
            <a:pPr>
              <a:buNone/>
            </a:pPr>
            <a:r>
              <a:rPr lang="en-US" sz="3600" b="1" u="sng" dirty="0" smtClean="0">
                <a:latin typeface="DilleniaUPC" pitchFamily="18" charset="-34"/>
                <a:cs typeface="DilleniaUPC" pitchFamily="18" charset="-34"/>
              </a:rPr>
              <a:t>The advantages of this deposits :</a:t>
            </a:r>
          </a:p>
          <a:p>
            <a:r>
              <a:rPr lang="en-US" sz="3600" dirty="0" smtClean="0">
                <a:latin typeface="DilleniaUPC" pitchFamily="18" charset="-34"/>
                <a:cs typeface="DilleniaUPC" pitchFamily="18" charset="-34"/>
              </a:rPr>
              <a:t>Minimize risk over exchange rate fluctuation</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Save on transaction fees</a:t>
            </a:r>
            <a:endParaRPr lang="en-AU" sz="3600" dirty="0" smtClean="0">
              <a:latin typeface="DilleniaUPC" pitchFamily="18" charset="-34"/>
              <a:cs typeface="DilleniaUPC" pitchFamily="18" charset="-34"/>
            </a:endParaRPr>
          </a:p>
          <a:p>
            <a:pPr>
              <a:buNone/>
            </a:pPr>
            <a:endParaRPr lang="en-A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CCFF"/>
          </a:solidFill>
        </p:spPr>
        <p:txBody>
          <a:bodyPr vert="horz" lIns="91440" tIns="45720" rIns="91440" bIns="45720" rtlCol="0" anchor="ctr">
            <a:noAutofit/>
          </a:bodyPr>
          <a:lstStyle/>
          <a:p>
            <a:pPr lvl="0">
              <a:defRPr/>
            </a:pPr>
            <a:r>
              <a:rPr lang="en-US" sz="5400" b="1" dirty="0" smtClean="0">
                <a:latin typeface="DilleniaUPC" pitchFamily="18" charset="-34"/>
                <a:cs typeface="DilleniaUPC" pitchFamily="18" charset="-34"/>
              </a:rPr>
              <a:t>FOREIGN CURRENCY DEPOSITS (Cont.)</a:t>
            </a:r>
            <a:endParaRPr lang="en-AU" sz="5400" b="1" dirty="0" smtClean="0">
              <a:latin typeface="DilleniaUPC" pitchFamily="18" charset="-34"/>
              <a:cs typeface="DilleniaUPC" pitchFamily="18" charset="-34"/>
            </a:endParaRPr>
          </a:p>
        </p:txBody>
      </p:sp>
      <p:sp>
        <p:nvSpPr>
          <p:cNvPr id="3" name="Content Placeholder 2"/>
          <p:cNvSpPr>
            <a:spLocks noGrp="1"/>
          </p:cNvSpPr>
          <p:nvPr>
            <p:ph idx="1"/>
          </p:nvPr>
        </p:nvSpPr>
        <p:spPr>
          <a:xfrm>
            <a:off x="457200" y="1600200"/>
            <a:ext cx="8229600" cy="5069160"/>
          </a:xfrm>
          <a:prstGeom prst="roundRect">
            <a:avLst/>
          </a:prstGeom>
          <a:solidFill>
            <a:srgbClr val="CCCCFF">
              <a:alpha val="60000"/>
            </a:srgbClr>
          </a:solidFill>
        </p:spPr>
        <p:txBody>
          <a:bodyPr>
            <a:noAutofit/>
          </a:bodyPr>
          <a:lstStyle/>
          <a:p>
            <a:pPr>
              <a:buNone/>
            </a:pPr>
            <a:r>
              <a:rPr lang="en-US" sz="3600" b="1" u="sng" dirty="0" smtClean="0">
                <a:latin typeface="DilleniaUPC" pitchFamily="18" charset="-34"/>
                <a:cs typeface="DilleniaUPC" pitchFamily="18" charset="-34"/>
              </a:rPr>
              <a:t>Deposit methods</a:t>
            </a:r>
            <a:endParaRPr lang="en-AU" sz="3600" u="sng"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Buy foreign currency to deposit in FCD account</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By foreign banknote which has different criteria for each group of customers according to BOT regulation;</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Thai individual/juristic person: can deposit only 10,000 USD or equivalent per day. In addition, in case of source of deposit is from abroad, customer must show source of fund’s document on the deposit date.</a:t>
            </a:r>
            <a:endParaRPr lang="en-AU" sz="3600" dirty="0" smtClean="0">
              <a:latin typeface="DilleniaUPC" pitchFamily="18" charset="-34"/>
              <a:cs typeface="DilleniaUPC" pitchFamily="18" charset="-34"/>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CCFF"/>
          </a:solidFill>
        </p:spPr>
        <p:txBody>
          <a:bodyPr vert="horz" lIns="91440" tIns="45720" rIns="91440" bIns="45720" rtlCol="0" anchor="ctr">
            <a:noAutofit/>
          </a:bodyPr>
          <a:lstStyle/>
          <a:p>
            <a:pPr lvl="0">
              <a:defRPr/>
            </a:pPr>
            <a:r>
              <a:rPr lang="en-US" sz="5400" b="1" dirty="0" smtClean="0">
                <a:latin typeface="DilleniaUPC" pitchFamily="18" charset="-34"/>
                <a:cs typeface="DilleniaUPC" pitchFamily="18" charset="-34"/>
              </a:rPr>
              <a:t>FOREIGN CURRENCY DEPOSITS (Cont.)</a:t>
            </a:r>
            <a:endParaRPr lang="en-AU" sz="5400" b="1" dirty="0" smtClean="0">
              <a:latin typeface="DilleniaUPC" pitchFamily="18" charset="-34"/>
              <a:cs typeface="DilleniaUPC" pitchFamily="18" charset="-34"/>
            </a:endParaRPr>
          </a:p>
        </p:txBody>
      </p:sp>
      <p:sp>
        <p:nvSpPr>
          <p:cNvPr id="3" name="Content Placeholder 2"/>
          <p:cNvSpPr>
            <a:spLocks noGrp="1"/>
          </p:cNvSpPr>
          <p:nvPr>
            <p:ph idx="1"/>
          </p:nvPr>
        </p:nvSpPr>
        <p:spPr>
          <a:xfrm>
            <a:off x="457200" y="1600200"/>
            <a:ext cx="8229600" cy="4925143"/>
          </a:xfrm>
          <a:prstGeom prst="roundRect">
            <a:avLst/>
          </a:prstGeom>
          <a:solidFill>
            <a:srgbClr val="CCCCFF">
              <a:alpha val="60000"/>
            </a:srgbClr>
          </a:solidFill>
        </p:spPr>
        <p:txBody>
          <a:bodyPr>
            <a:noAutofit/>
          </a:bodyPr>
          <a:lstStyle/>
          <a:p>
            <a:pPr>
              <a:buNone/>
            </a:pPr>
            <a:r>
              <a:rPr lang="en-US" sz="3600" b="1" u="sng" dirty="0" smtClean="0">
                <a:latin typeface="DilleniaUPC" pitchFamily="18" charset="-34"/>
                <a:cs typeface="DilleniaUPC" pitchFamily="18" charset="-34"/>
              </a:rPr>
              <a:t>Deposit methods</a:t>
            </a:r>
            <a:endParaRPr lang="en-AU" sz="3600" u="sng"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Governmental Departments, Public Organizations, State Enterprises, Government officials working abroad has no limit on deposit amount.</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By foreign travelers checks</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By foreign drafts</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By inward remittances</a:t>
            </a:r>
            <a:endParaRPr lang="en-AU" sz="3600" dirty="0" smtClean="0">
              <a:latin typeface="DilleniaUPC" pitchFamily="18" charset="-34"/>
              <a:cs typeface="DilleniaUPC" pitchFamily="18" charset="-34"/>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CCFF"/>
          </a:solidFill>
        </p:spPr>
        <p:txBody>
          <a:bodyPr vert="horz" lIns="91440" tIns="45720" rIns="91440" bIns="45720" rtlCol="0" anchor="ctr">
            <a:noAutofit/>
          </a:bodyPr>
          <a:lstStyle/>
          <a:p>
            <a:pPr lvl="0">
              <a:defRPr/>
            </a:pPr>
            <a:r>
              <a:rPr lang="en-US" sz="5400" b="1" dirty="0" smtClean="0">
                <a:latin typeface="DilleniaUPC" pitchFamily="18" charset="-34"/>
                <a:cs typeface="DilleniaUPC" pitchFamily="18" charset="-34"/>
              </a:rPr>
              <a:t>FOREIGN CURRENCY DEPOSITS (Cont.)</a:t>
            </a:r>
            <a:endParaRPr lang="en-AU" sz="5400" b="1" dirty="0" smtClean="0">
              <a:latin typeface="DilleniaUPC" pitchFamily="18" charset="-34"/>
              <a:cs typeface="DilleniaUPC" pitchFamily="18" charset="-34"/>
            </a:endParaRPr>
          </a:p>
        </p:txBody>
      </p:sp>
      <p:sp>
        <p:nvSpPr>
          <p:cNvPr id="3" name="Content Placeholder 2"/>
          <p:cNvSpPr>
            <a:spLocks noGrp="1"/>
          </p:cNvSpPr>
          <p:nvPr>
            <p:ph idx="1"/>
          </p:nvPr>
        </p:nvSpPr>
        <p:spPr>
          <a:xfrm>
            <a:off x="457200" y="1600200"/>
            <a:ext cx="8229600" cy="4997151"/>
          </a:xfrm>
          <a:prstGeom prst="roundRect">
            <a:avLst/>
          </a:prstGeom>
          <a:solidFill>
            <a:srgbClr val="CCCCFF">
              <a:alpha val="60000"/>
            </a:srgbClr>
          </a:solidFill>
        </p:spPr>
        <p:txBody>
          <a:bodyPr>
            <a:noAutofit/>
          </a:bodyPr>
          <a:lstStyle/>
          <a:p>
            <a:pPr>
              <a:buNone/>
            </a:pPr>
            <a:r>
              <a:rPr lang="en-US" sz="3600" b="1" u="sng" dirty="0" smtClean="0">
                <a:latin typeface="DilleniaUPC" pitchFamily="18" charset="-34"/>
                <a:cs typeface="DilleniaUPC" pitchFamily="18" charset="-34"/>
              </a:rPr>
              <a:t>Withdrawal methods  </a:t>
            </a:r>
            <a:endParaRPr lang="en-AU" sz="3600" u="sng"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By receive foreign banknotes.</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By receive travelers </a:t>
            </a:r>
            <a:r>
              <a:rPr lang="en-US" sz="3600" dirty="0" err="1" smtClean="0">
                <a:latin typeface="DilleniaUPC" pitchFamily="18" charset="-34"/>
                <a:cs typeface="DilleniaUPC" pitchFamily="18" charset="-34"/>
              </a:rPr>
              <a:t>cheques</a:t>
            </a:r>
            <a:r>
              <a:rPr lang="en-US" sz="3600" dirty="0" smtClean="0">
                <a:latin typeface="DilleniaUPC" pitchFamily="18" charset="-34"/>
                <a:cs typeface="DilleniaUPC" pitchFamily="18" charset="-34"/>
              </a:rPr>
              <a:t>.</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By receive foreign drafts.</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By outward remittances.</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By withdraw funds from FCD account to obtain Baht.</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By transfer to other FCD Account of the same name.</a:t>
            </a:r>
            <a:endParaRPr lang="en-AU" sz="3600" dirty="0">
              <a:latin typeface="DilleniaUPC" pitchFamily="18" charset="-34"/>
              <a:cs typeface="DilleniaUPC" pitchFamily="18" charset="-34"/>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CCFF"/>
          </a:solidFill>
        </p:spPr>
        <p:txBody>
          <a:bodyPr vert="horz" lIns="91440" tIns="45720" rIns="91440" bIns="45720" rtlCol="0" anchor="ctr">
            <a:noAutofit/>
          </a:bodyPr>
          <a:lstStyle/>
          <a:p>
            <a:r>
              <a:rPr lang="en-US" sz="5400" b="1" dirty="0" smtClean="0">
                <a:latin typeface="DilleniaUPC" pitchFamily="18" charset="-34"/>
                <a:cs typeface="DilleniaUPC" pitchFamily="18" charset="-34"/>
              </a:rPr>
              <a:t>FOREIGN CURRENCY DEPOSITS (Cont.)</a:t>
            </a:r>
            <a:endParaRPr lang="en-AU" sz="5400" b="1" dirty="0" smtClean="0">
              <a:latin typeface="DilleniaUPC" pitchFamily="18" charset="-34"/>
              <a:cs typeface="DilleniaUPC" pitchFamily="18" charset="-34"/>
            </a:endParaRPr>
          </a:p>
        </p:txBody>
      </p:sp>
      <p:sp>
        <p:nvSpPr>
          <p:cNvPr id="3" name="Content Placeholder 2"/>
          <p:cNvSpPr>
            <a:spLocks noGrp="1"/>
          </p:cNvSpPr>
          <p:nvPr>
            <p:ph idx="1"/>
          </p:nvPr>
        </p:nvSpPr>
        <p:spPr>
          <a:xfrm>
            <a:off x="457200" y="1600200"/>
            <a:ext cx="8219256" cy="5069160"/>
          </a:xfrm>
          <a:prstGeom prst="roundRect">
            <a:avLst/>
          </a:prstGeom>
          <a:solidFill>
            <a:srgbClr val="CCCCFF">
              <a:alpha val="60000"/>
            </a:srgbClr>
          </a:solidFill>
        </p:spPr>
        <p:txBody>
          <a:bodyPr>
            <a:normAutofit/>
          </a:bodyPr>
          <a:lstStyle/>
          <a:p>
            <a:pPr>
              <a:buNone/>
            </a:pPr>
            <a:r>
              <a:rPr lang="en-US" sz="3600" b="1" dirty="0" smtClean="0">
                <a:latin typeface="DilleniaUPC" pitchFamily="18" charset="-34"/>
                <a:cs typeface="DilleniaUPC" pitchFamily="18" charset="-34"/>
              </a:rPr>
              <a:t>EXAMPLE I : KBANK</a:t>
            </a:r>
          </a:p>
          <a:p>
            <a:r>
              <a:rPr lang="en-US" sz="3600" dirty="0" smtClean="0">
                <a:latin typeface="DilleniaUPC" pitchFamily="18" charset="-34"/>
                <a:cs typeface="DilleniaUPC" pitchFamily="18" charset="-34"/>
              </a:rPr>
              <a:t>10 Foreign Currencies Available for Foreign Currency Deposit</a:t>
            </a:r>
            <a:r>
              <a:rPr lang="en-AU" sz="3600" dirty="0" smtClean="0">
                <a:latin typeface="DilleniaUPC" pitchFamily="18" charset="-34"/>
                <a:cs typeface="DilleniaUPC" pitchFamily="18" charset="-34"/>
              </a:rPr>
              <a:t> : </a:t>
            </a:r>
            <a:r>
              <a:rPr lang="en-US" sz="3600" dirty="0" smtClean="0">
                <a:latin typeface="DilleniaUPC" pitchFamily="18" charset="-34"/>
                <a:cs typeface="DilleniaUPC" pitchFamily="18" charset="-34"/>
              </a:rPr>
              <a:t>USD, SGD, AUD, CAD,HKD, JPY,GBP, CHF, EUR, CNY</a:t>
            </a:r>
            <a:endParaRPr lang="en-AU" sz="3600" dirty="0" smtClean="0">
              <a:latin typeface="DilleniaUPC" pitchFamily="18" charset="-34"/>
              <a:cs typeface="DilleniaUPC" pitchFamily="18" charset="-34"/>
            </a:endParaRPr>
          </a:p>
          <a:p>
            <a:pPr>
              <a:buNone/>
            </a:pPr>
            <a:endParaRPr lang="en-AU" sz="3600" dirty="0">
              <a:latin typeface="DilleniaUPC" pitchFamily="18" charset="-34"/>
              <a:cs typeface="DilleniaUPC" pitchFamily="18" charset="-34"/>
            </a:endParaRPr>
          </a:p>
        </p:txBody>
      </p:sp>
      <p:grpSp>
        <p:nvGrpSpPr>
          <p:cNvPr id="67586" name="Group 3"/>
          <p:cNvGrpSpPr>
            <a:grpSpLocks/>
          </p:cNvGrpSpPr>
          <p:nvPr/>
        </p:nvGrpSpPr>
        <p:grpSpPr bwMode="auto">
          <a:xfrm>
            <a:off x="1043608" y="4149080"/>
            <a:ext cx="7128792" cy="2376264"/>
            <a:chOff x="0" y="0"/>
            <a:chExt cx="57249" cy="18685"/>
          </a:xfrm>
        </p:grpSpPr>
        <p:pic>
          <p:nvPicPr>
            <p:cNvPr id="4" name="Picture 2"/>
            <p:cNvPicPr>
              <a:picLocks noChangeAspect="1"/>
            </p:cNvPicPr>
            <p:nvPr/>
          </p:nvPicPr>
          <p:blipFill>
            <a:blip r:embed="rId2" cstate="print"/>
            <a:srcRect/>
            <a:stretch>
              <a:fillRect/>
            </a:stretch>
          </p:blipFill>
          <p:spPr bwMode="auto">
            <a:xfrm>
              <a:off x="0" y="5645"/>
              <a:ext cx="57249" cy="13040"/>
            </a:xfrm>
            <a:prstGeom prst="rect">
              <a:avLst/>
            </a:prstGeom>
            <a:noFill/>
          </p:spPr>
        </p:pic>
        <p:pic>
          <p:nvPicPr>
            <p:cNvPr id="5" name="Picture 1"/>
            <p:cNvPicPr>
              <a:picLocks noChangeAspect="1"/>
            </p:cNvPicPr>
            <p:nvPr/>
          </p:nvPicPr>
          <p:blipFill>
            <a:blip r:embed="rId3" cstate="print"/>
            <a:srcRect/>
            <a:stretch>
              <a:fillRect/>
            </a:stretch>
          </p:blipFill>
          <p:spPr bwMode="auto">
            <a:xfrm>
              <a:off x="0" y="0"/>
              <a:ext cx="57249" cy="5645"/>
            </a:xfrm>
            <a:prstGeom prst="rect">
              <a:avLst/>
            </a:prstGeom>
            <a:noFill/>
          </p:spPr>
        </p:pic>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CCFF"/>
          </a:solidFill>
        </p:spPr>
        <p:txBody>
          <a:bodyPr vert="horz" lIns="91440" tIns="45720" rIns="91440" bIns="45720" rtlCol="0" anchor="ctr">
            <a:noAutofit/>
          </a:bodyPr>
          <a:lstStyle/>
          <a:p>
            <a:r>
              <a:rPr lang="en-US" sz="5400" b="1" dirty="0" smtClean="0">
                <a:latin typeface="DilleniaUPC" pitchFamily="18" charset="-34"/>
                <a:cs typeface="DilleniaUPC" pitchFamily="18" charset="-34"/>
              </a:rPr>
              <a:t>FOREIGN CURRENCY DEPOSITS (Cont.)</a:t>
            </a:r>
            <a:endParaRPr lang="en-AU" sz="5400" b="1" dirty="0" smtClean="0">
              <a:latin typeface="DilleniaUPC" pitchFamily="18" charset="-34"/>
              <a:cs typeface="DilleniaUPC" pitchFamily="18" charset="-34"/>
            </a:endParaRPr>
          </a:p>
        </p:txBody>
      </p:sp>
      <p:sp>
        <p:nvSpPr>
          <p:cNvPr id="3" name="Content Placeholder 2"/>
          <p:cNvSpPr>
            <a:spLocks noGrp="1"/>
          </p:cNvSpPr>
          <p:nvPr>
            <p:ph idx="1"/>
          </p:nvPr>
        </p:nvSpPr>
        <p:spPr>
          <a:xfrm>
            <a:off x="457200" y="1600200"/>
            <a:ext cx="8219256" cy="5069160"/>
          </a:xfrm>
          <a:prstGeom prst="roundRect">
            <a:avLst/>
          </a:prstGeom>
          <a:solidFill>
            <a:srgbClr val="CCCCFF">
              <a:alpha val="60000"/>
            </a:srgbClr>
          </a:solidFill>
        </p:spPr>
        <p:txBody>
          <a:bodyPr>
            <a:normAutofit/>
          </a:bodyPr>
          <a:lstStyle/>
          <a:p>
            <a:pPr>
              <a:buNone/>
            </a:pPr>
            <a:r>
              <a:rPr lang="en-US" sz="3600" b="1" dirty="0" smtClean="0">
                <a:latin typeface="DilleniaUPC" pitchFamily="18" charset="-34"/>
                <a:cs typeface="DilleniaUPC" pitchFamily="18" charset="-34"/>
              </a:rPr>
              <a:t>EXAMPLE I : KBANK</a:t>
            </a:r>
          </a:p>
          <a:p>
            <a:r>
              <a:rPr lang="en-US" sz="3600" dirty="0" smtClean="0">
                <a:latin typeface="DilleniaUPC" pitchFamily="18" charset="-34"/>
                <a:cs typeface="DilleniaUPC" pitchFamily="18" charset="-34"/>
              </a:rPr>
              <a:t>No minimum amount for initial deposits (not exceed maximum amount specified by BOT)</a:t>
            </a:r>
          </a:p>
          <a:p>
            <a:r>
              <a:rPr lang="en-US" sz="3600" dirty="0" smtClean="0">
                <a:latin typeface="DilleniaUPC" pitchFamily="18" charset="-34"/>
                <a:cs typeface="DilleniaUPC" pitchFamily="18" charset="-34"/>
              </a:rPr>
              <a:t>Not required minimum balance</a:t>
            </a:r>
            <a:endParaRPr lang="en-AU" sz="3600" dirty="0" smtClean="0">
              <a:latin typeface="DilleniaUPC" pitchFamily="18" charset="-34"/>
              <a:cs typeface="DilleniaUPC" pitchFamily="18" charset="-34"/>
            </a:endParaRPr>
          </a:p>
          <a:p>
            <a:pPr>
              <a:buNone/>
            </a:pPr>
            <a:endParaRPr lang="en-AU" sz="3600" dirty="0">
              <a:latin typeface="DilleniaUPC" pitchFamily="18" charset="-34"/>
              <a:cs typeface="DilleniaUPC" pitchFamily="18" charset="-34"/>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CCFF"/>
          </a:solidFill>
        </p:spPr>
        <p:txBody>
          <a:bodyPr vert="horz" lIns="91440" tIns="45720" rIns="91440" bIns="45720" rtlCol="0" anchor="ctr">
            <a:noAutofit/>
          </a:bodyPr>
          <a:lstStyle/>
          <a:p>
            <a:r>
              <a:rPr lang="en-US" sz="5400" b="1" dirty="0" smtClean="0">
                <a:latin typeface="DilleniaUPC" pitchFamily="18" charset="-34"/>
                <a:cs typeface="DilleniaUPC" pitchFamily="18" charset="-34"/>
              </a:rPr>
              <a:t>FOREIGN CURRENCY DEPOSITS (Cont.)</a:t>
            </a:r>
            <a:endParaRPr lang="en-AU" sz="5400" b="1" dirty="0" smtClean="0">
              <a:latin typeface="DilleniaUPC" pitchFamily="18" charset="-34"/>
              <a:cs typeface="DilleniaUPC" pitchFamily="18" charset="-34"/>
            </a:endParaRPr>
          </a:p>
        </p:txBody>
      </p:sp>
      <p:sp>
        <p:nvSpPr>
          <p:cNvPr id="3" name="Content Placeholder 2"/>
          <p:cNvSpPr>
            <a:spLocks noGrp="1"/>
          </p:cNvSpPr>
          <p:nvPr>
            <p:ph idx="1"/>
          </p:nvPr>
        </p:nvSpPr>
        <p:spPr>
          <a:xfrm>
            <a:off x="457200" y="1600200"/>
            <a:ext cx="8229600" cy="5069159"/>
          </a:xfrm>
          <a:prstGeom prst="roundRect">
            <a:avLst/>
          </a:prstGeom>
          <a:solidFill>
            <a:srgbClr val="CCCCFF">
              <a:alpha val="60000"/>
            </a:srgbClr>
          </a:solidFill>
        </p:spPr>
        <p:txBody>
          <a:bodyPr>
            <a:normAutofit/>
          </a:bodyPr>
          <a:lstStyle/>
          <a:p>
            <a:pPr>
              <a:buNone/>
            </a:pPr>
            <a:r>
              <a:rPr lang="en-US" sz="3600" b="1" dirty="0" smtClean="0">
                <a:latin typeface="DilleniaUPC" pitchFamily="18" charset="-34"/>
                <a:cs typeface="DilleniaUPC" pitchFamily="18" charset="-34"/>
              </a:rPr>
              <a:t>EXAMPLE II :</a:t>
            </a:r>
            <a:r>
              <a:rPr lang="th-TH" sz="3600" b="1" dirty="0" smtClean="0">
                <a:latin typeface="DilleniaUPC" pitchFamily="18" charset="-34"/>
                <a:cs typeface="DilleniaUPC" pitchFamily="18" charset="-34"/>
              </a:rPr>
              <a:t> </a:t>
            </a:r>
            <a:r>
              <a:rPr lang="en-US" sz="3600" b="1" dirty="0" smtClean="0">
                <a:latin typeface="DilleniaUPC" pitchFamily="18" charset="-34"/>
                <a:cs typeface="DilleniaUPC" pitchFamily="18" charset="-34"/>
              </a:rPr>
              <a:t>BAY</a:t>
            </a:r>
            <a:endParaRPr lang="en-AU" sz="3600" b="1" dirty="0">
              <a:latin typeface="DilleniaUPC" pitchFamily="18" charset="-34"/>
              <a:cs typeface="DilleniaUPC" pitchFamily="18" charset="-34"/>
            </a:endParaRPr>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2420888"/>
            <a:ext cx="7776863" cy="3898781"/>
          </a:xfrm>
          <a:prstGeom prst="rect">
            <a:avLst/>
          </a:prstGeom>
          <a:noFill/>
          <a:ln>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CCFF"/>
          </a:solidFill>
        </p:spPr>
        <p:txBody>
          <a:bodyPr vert="horz" lIns="91440" tIns="45720" rIns="91440" bIns="45720" rtlCol="0" anchor="ctr">
            <a:noAutofit/>
          </a:bodyPr>
          <a:lstStyle/>
          <a:p>
            <a:r>
              <a:rPr lang="en-US" sz="5400" b="1" dirty="0" smtClean="0">
                <a:latin typeface="DilleniaUPC" pitchFamily="18" charset="-34"/>
                <a:cs typeface="DilleniaUPC" pitchFamily="18" charset="-34"/>
              </a:rPr>
              <a:t>FOREIGN CURRENCY DEPOSITS (Cont.)</a:t>
            </a:r>
            <a:endParaRPr lang="en-AU" sz="5400" b="1" dirty="0" smtClean="0">
              <a:latin typeface="DilleniaUPC" pitchFamily="18" charset="-34"/>
              <a:cs typeface="DilleniaUPC" pitchFamily="18" charset="-34"/>
            </a:endParaRPr>
          </a:p>
        </p:txBody>
      </p:sp>
      <p:sp>
        <p:nvSpPr>
          <p:cNvPr id="3" name="Content Placeholder 2"/>
          <p:cNvSpPr>
            <a:spLocks noGrp="1"/>
          </p:cNvSpPr>
          <p:nvPr>
            <p:ph idx="1"/>
          </p:nvPr>
        </p:nvSpPr>
        <p:spPr>
          <a:xfrm>
            <a:off x="457200" y="1600200"/>
            <a:ext cx="8229600" cy="5069159"/>
          </a:xfrm>
          <a:prstGeom prst="roundRect">
            <a:avLst/>
          </a:prstGeom>
          <a:solidFill>
            <a:srgbClr val="CCCCFF">
              <a:alpha val="60000"/>
            </a:srgbClr>
          </a:solidFill>
        </p:spPr>
        <p:txBody>
          <a:bodyPr>
            <a:normAutofit/>
          </a:bodyPr>
          <a:lstStyle/>
          <a:p>
            <a:pPr>
              <a:buNone/>
            </a:pPr>
            <a:r>
              <a:rPr lang="en-US" sz="3600" b="1" dirty="0" smtClean="0">
                <a:latin typeface="DilleniaUPC" pitchFamily="18" charset="-34"/>
                <a:cs typeface="DilleniaUPC" pitchFamily="18" charset="-34"/>
              </a:rPr>
              <a:t>EXAMPLE II :</a:t>
            </a:r>
            <a:r>
              <a:rPr lang="th-TH" sz="3600" b="1" dirty="0" smtClean="0">
                <a:latin typeface="DilleniaUPC" pitchFamily="18" charset="-34"/>
                <a:cs typeface="DilleniaUPC" pitchFamily="18" charset="-34"/>
              </a:rPr>
              <a:t> </a:t>
            </a:r>
            <a:r>
              <a:rPr lang="en-US" sz="3600" b="1" dirty="0" smtClean="0">
                <a:latin typeface="DilleniaUPC" pitchFamily="18" charset="-34"/>
                <a:cs typeface="DilleniaUPC" pitchFamily="18" charset="-34"/>
              </a:rPr>
              <a:t>BAY</a:t>
            </a:r>
            <a:endParaRPr lang="en-AU" sz="3600" b="1" dirty="0">
              <a:latin typeface="DilleniaUPC" pitchFamily="18" charset="-34"/>
              <a:cs typeface="DilleniaUPC" pitchFamily="18" charset="-34"/>
            </a:endParaRPr>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7624" y="2420888"/>
            <a:ext cx="6840760" cy="4103999"/>
          </a:xfrm>
          <a:prstGeom prst="rect">
            <a:avLst/>
          </a:prstGeom>
          <a:noFill/>
          <a:ln>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a:prstGeom prst="roundRect">
            <a:avLst/>
          </a:prstGeom>
          <a:solidFill>
            <a:srgbClr val="FFCCFF"/>
          </a:solidFill>
        </p:spPr>
        <p:txBody>
          <a:bodyPr>
            <a:noAutofit/>
          </a:bodyPr>
          <a:lstStyle/>
          <a:p>
            <a:r>
              <a:rPr lang="en-US" sz="6500" b="1" dirty="0" smtClean="0">
                <a:latin typeface="DilleniaUPC" pitchFamily="18" charset="-34"/>
                <a:cs typeface="DilleniaUPC" pitchFamily="18" charset="-34"/>
              </a:rPr>
              <a:t>STRUCTURED DEPOSITS</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xfrm>
            <a:off x="457200" y="1340768"/>
            <a:ext cx="8229600" cy="4032448"/>
          </a:xfrm>
          <a:prstGeom prst="roundRect">
            <a:avLst/>
          </a:prstGeom>
          <a:solidFill>
            <a:srgbClr val="FFCCFF">
              <a:alpha val="60000"/>
            </a:srgbClr>
          </a:solidFill>
        </p:spPr>
        <p:txBody>
          <a:bodyPr anchor="ctr">
            <a:noAutofit/>
          </a:bodyPr>
          <a:lstStyle/>
          <a:p>
            <a:r>
              <a:rPr lang="en-US" sz="3600" dirty="0" smtClean="0">
                <a:latin typeface="DilleniaUPC" pitchFamily="18" charset="-34"/>
                <a:cs typeface="DilleniaUPC" pitchFamily="18" charset="-34"/>
              </a:rPr>
              <a:t>Combination between Deposit and investment product (Investment and Wealth Management)</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Returns depended on performance of financial assets</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Provide the potential for higher returns</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Full principal amount would be returned to you only if investment is held to maturity.</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074242"/>
          </a:xfrm>
          <a:prstGeom prst="roundRect">
            <a:avLst/>
          </a:prstGeom>
          <a:solidFill>
            <a:srgbClr val="CCCCFF"/>
          </a:solidFill>
        </p:spPr>
        <p:txBody>
          <a:bodyPr>
            <a:noAutofit/>
          </a:bodyPr>
          <a:lstStyle/>
          <a:p>
            <a:r>
              <a:rPr lang="en-US" sz="6000" b="1" dirty="0" smtClean="0">
                <a:latin typeface="DilleniaUPC" pitchFamily="18" charset="-34"/>
                <a:cs typeface="DilleniaUPC" pitchFamily="18" charset="-34"/>
              </a:rPr>
              <a:t>RELATIONSHIP BETWEEN DEPOSITS AND LOANS</a:t>
            </a:r>
            <a:endParaRPr lang="en-AU" sz="6000" b="1" dirty="0">
              <a:latin typeface="DilleniaUPC" pitchFamily="18" charset="-34"/>
              <a:cs typeface="DilleniaUPC" pitchFamily="18" charset="-34"/>
            </a:endParaRPr>
          </a:p>
        </p:txBody>
      </p:sp>
      <p:sp>
        <p:nvSpPr>
          <p:cNvPr id="4" name="Oval 3"/>
          <p:cNvSpPr/>
          <p:nvPr/>
        </p:nvSpPr>
        <p:spPr>
          <a:xfrm>
            <a:off x="539552" y="2564904"/>
            <a:ext cx="2448272" cy="1440160"/>
          </a:xfrm>
          <a:prstGeom prst="ellipse">
            <a:avLst/>
          </a:prstGeom>
          <a:solidFill>
            <a:srgbClr val="CCECFF"/>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b="1" dirty="0" smtClean="0">
                <a:solidFill>
                  <a:schemeClr val="tx1"/>
                </a:solidFill>
                <a:latin typeface="DilleniaUPC" pitchFamily="18" charset="-34"/>
                <a:cs typeface="DilleniaUPC" pitchFamily="18" charset="-34"/>
              </a:rPr>
              <a:t>Depositors/</a:t>
            </a:r>
          </a:p>
          <a:p>
            <a:pPr algn="ctr"/>
            <a:r>
              <a:rPr lang="en-US" sz="3600" b="1" dirty="0" smtClean="0">
                <a:solidFill>
                  <a:schemeClr val="tx1"/>
                </a:solidFill>
                <a:latin typeface="DilleniaUPC" pitchFamily="18" charset="-34"/>
                <a:cs typeface="DilleniaUPC" pitchFamily="18" charset="-34"/>
              </a:rPr>
              <a:t>Savers</a:t>
            </a:r>
          </a:p>
        </p:txBody>
      </p:sp>
      <p:sp>
        <p:nvSpPr>
          <p:cNvPr id="5" name="Oval 4"/>
          <p:cNvSpPr/>
          <p:nvPr/>
        </p:nvSpPr>
        <p:spPr>
          <a:xfrm>
            <a:off x="3347864" y="3789040"/>
            <a:ext cx="2448272" cy="1440160"/>
          </a:xfrm>
          <a:prstGeom prst="ellipse">
            <a:avLst/>
          </a:prstGeom>
          <a:solidFill>
            <a:srgbClr val="CCFFCC"/>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b="1" dirty="0" smtClean="0">
                <a:solidFill>
                  <a:schemeClr val="tx1"/>
                </a:solidFill>
                <a:latin typeface="DilleniaUPC" pitchFamily="18" charset="-34"/>
                <a:cs typeface="DilleniaUPC" pitchFamily="18" charset="-34"/>
              </a:rPr>
              <a:t>BANKS</a:t>
            </a:r>
          </a:p>
        </p:txBody>
      </p:sp>
      <p:sp>
        <p:nvSpPr>
          <p:cNvPr id="6" name="Oval 5"/>
          <p:cNvSpPr/>
          <p:nvPr/>
        </p:nvSpPr>
        <p:spPr>
          <a:xfrm>
            <a:off x="6084168" y="5013176"/>
            <a:ext cx="2448272" cy="1440160"/>
          </a:xfrm>
          <a:prstGeom prst="ellipse">
            <a:avLst/>
          </a:prstGeom>
          <a:solidFill>
            <a:srgbClr val="FFCC99"/>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b="1" dirty="0" smtClean="0">
                <a:solidFill>
                  <a:schemeClr val="tx1"/>
                </a:solidFill>
                <a:latin typeface="DilleniaUPC" pitchFamily="18" charset="-34"/>
                <a:cs typeface="DilleniaUPC" pitchFamily="18" charset="-34"/>
              </a:rPr>
              <a:t>Borrowers</a:t>
            </a:r>
          </a:p>
        </p:txBody>
      </p:sp>
      <p:cxnSp>
        <p:nvCxnSpPr>
          <p:cNvPr id="8" name="Elbow Connector 7"/>
          <p:cNvCxnSpPr>
            <a:stCxn id="4" idx="6"/>
            <a:endCxn id="5" idx="0"/>
          </p:cNvCxnSpPr>
          <p:nvPr/>
        </p:nvCxnSpPr>
        <p:spPr>
          <a:xfrm>
            <a:off x="2987824" y="3284984"/>
            <a:ext cx="1584176" cy="504056"/>
          </a:xfrm>
          <a:prstGeom prst="bentConnector2">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Elbow Connector 11"/>
          <p:cNvCxnSpPr>
            <a:stCxn id="5" idx="2"/>
            <a:endCxn id="4" idx="4"/>
          </p:cNvCxnSpPr>
          <p:nvPr/>
        </p:nvCxnSpPr>
        <p:spPr>
          <a:xfrm rot="10800000">
            <a:off x="1763688" y="4005064"/>
            <a:ext cx="1584176" cy="504056"/>
          </a:xfrm>
          <a:prstGeom prst="bentConnector2">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hape 15"/>
          <p:cNvCxnSpPr>
            <a:stCxn id="5" idx="6"/>
            <a:endCxn id="6" idx="0"/>
          </p:cNvCxnSpPr>
          <p:nvPr/>
        </p:nvCxnSpPr>
        <p:spPr>
          <a:xfrm>
            <a:off x="5796136" y="4509120"/>
            <a:ext cx="1512168" cy="504056"/>
          </a:xfrm>
          <a:prstGeom prst="bentConnector2">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Elbow Connector 17"/>
          <p:cNvCxnSpPr>
            <a:stCxn id="6" idx="2"/>
            <a:endCxn id="5" idx="4"/>
          </p:cNvCxnSpPr>
          <p:nvPr/>
        </p:nvCxnSpPr>
        <p:spPr>
          <a:xfrm rot="10800000">
            <a:off x="4572000" y="5229200"/>
            <a:ext cx="1512168" cy="504056"/>
          </a:xfrm>
          <a:prstGeom prst="bentConnector2">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131840" y="2780928"/>
            <a:ext cx="1279517" cy="646331"/>
          </a:xfrm>
          <a:prstGeom prst="rect">
            <a:avLst/>
          </a:prstGeom>
          <a:noFill/>
        </p:spPr>
        <p:txBody>
          <a:bodyPr wrap="square" rtlCol="0">
            <a:spAutoFit/>
          </a:bodyPr>
          <a:lstStyle/>
          <a:p>
            <a:r>
              <a:rPr lang="en-US" sz="3600" dirty="0" smtClean="0">
                <a:latin typeface="DilleniaUPC" pitchFamily="18" charset="-34"/>
                <a:cs typeface="DilleniaUPC" pitchFamily="18" charset="-34"/>
              </a:rPr>
              <a:t>Deposits</a:t>
            </a:r>
            <a:endParaRPr lang="en-AU" dirty="0">
              <a:latin typeface="DilleniaUPC" pitchFamily="18" charset="-34"/>
              <a:cs typeface="DilleniaUPC" pitchFamily="18" charset="-34"/>
            </a:endParaRPr>
          </a:p>
        </p:txBody>
      </p:sp>
      <p:sp>
        <p:nvSpPr>
          <p:cNvPr id="24" name="TextBox 23"/>
          <p:cNvSpPr txBox="1"/>
          <p:nvPr/>
        </p:nvSpPr>
        <p:spPr>
          <a:xfrm>
            <a:off x="6156177" y="4005064"/>
            <a:ext cx="936103" cy="646331"/>
          </a:xfrm>
          <a:prstGeom prst="rect">
            <a:avLst/>
          </a:prstGeom>
          <a:noFill/>
        </p:spPr>
        <p:txBody>
          <a:bodyPr wrap="square" rtlCol="0">
            <a:spAutoFit/>
          </a:bodyPr>
          <a:lstStyle/>
          <a:p>
            <a:r>
              <a:rPr lang="en-US" sz="3600" dirty="0" smtClean="0">
                <a:latin typeface="DilleniaUPC" pitchFamily="18" charset="-34"/>
                <a:cs typeface="DilleniaUPC" pitchFamily="18" charset="-34"/>
              </a:rPr>
              <a:t>Loans</a:t>
            </a:r>
          </a:p>
        </p:txBody>
      </p:sp>
      <p:sp>
        <p:nvSpPr>
          <p:cNvPr id="25" name="TextBox 24"/>
          <p:cNvSpPr txBox="1"/>
          <p:nvPr/>
        </p:nvSpPr>
        <p:spPr>
          <a:xfrm>
            <a:off x="1259632" y="4437112"/>
            <a:ext cx="2448272" cy="1077218"/>
          </a:xfrm>
          <a:prstGeom prst="rect">
            <a:avLst/>
          </a:prstGeom>
          <a:noFill/>
        </p:spPr>
        <p:txBody>
          <a:bodyPr wrap="square" rtlCol="0">
            <a:spAutoFit/>
          </a:bodyPr>
          <a:lstStyle/>
          <a:p>
            <a:pPr algn="ctr"/>
            <a:r>
              <a:rPr lang="en-US" sz="3200" dirty="0" smtClean="0">
                <a:latin typeface="DilleniaUPC" pitchFamily="18" charset="-34"/>
                <a:cs typeface="DilleniaUPC" pitchFamily="18" charset="-34"/>
              </a:rPr>
              <a:t>Withdrawal or </a:t>
            </a:r>
          </a:p>
          <a:p>
            <a:pPr algn="ctr"/>
            <a:r>
              <a:rPr lang="en-US" sz="3200" dirty="0" smtClean="0">
                <a:latin typeface="DilleniaUPC" pitchFamily="18" charset="-34"/>
                <a:cs typeface="DilleniaUPC" pitchFamily="18" charset="-34"/>
              </a:rPr>
              <a:t>Interest payment</a:t>
            </a:r>
            <a:endParaRPr lang="en-AU" sz="3200" dirty="0">
              <a:latin typeface="DilleniaUPC" pitchFamily="18" charset="-34"/>
              <a:cs typeface="DilleniaUPC" pitchFamily="18" charset="-34"/>
            </a:endParaRPr>
          </a:p>
        </p:txBody>
      </p:sp>
      <p:sp>
        <p:nvSpPr>
          <p:cNvPr id="26" name="TextBox 25"/>
          <p:cNvSpPr txBox="1"/>
          <p:nvPr/>
        </p:nvSpPr>
        <p:spPr>
          <a:xfrm>
            <a:off x="2699792" y="5664150"/>
            <a:ext cx="3528392" cy="1077218"/>
          </a:xfrm>
          <a:prstGeom prst="rect">
            <a:avLst/>
          </a:prstGeom>
          <a:noFill/>
        </p:spPr>
        <p:txBody>
          <a:bodyPr wrap="square" rtlCol="0">
            <a:spAutoFit/>
          </a:bodyPr>
          <a:lstStyle/>
          <a:p>
            <a:pPr algn="ctr"/>
            <a:r>
              <a:rPr lang="en-US" sz="3200" dirty="0" smtClean="0">
                <a:latin typeface="DilleniaUPC" pitchFamily="18" charset="-34"/>
                <a:cs typeface="DilleniaUPC" pitchFamily="18" charset="-34"/>
              </a:rPr>
              <a:t>Repayment of loans principal </a:t>
            </a:r>
          </a:p>
          <a:p>
            <a:pPr algn="ctr"/>
            <a:r>
              <a:rPr lang="en-US" sz="3200" dirty="0" smtClean="0">
                <a:latin typeface="DilleniaUPC" pitchFamily="18" charset="-34"/>
                <a:cs typeface="DilleniaUPC" pitchFamily="18" charset="-34"/>
              </a:rPr>
              <a:t>or Interest payment</a:t>
            </a:r>
            <a:endParaRPr lang="en-AU" sz="3200" dirty="0">
              <a:latin typeface="DilleniaUPC" pitchFamily="18" charset="-34"/>
              <a:cs typeface="DilleniaUPC" pitchFamily="18" charset="-3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a:prstGeom prst="roundRect">
            <a:avLst/>
          </a:prstGeom>
          <a:solidFill>
            <a:srgbClr val="FFCCFF"/>
          </a:solidFill>
        </p:spPr>
        <p:txBody>
          <a:bodyPr>
            <a:noAutofit/>
          </a:bodyPr>
          <a:lstStyle/>
          <a:p>
            <a:r>
              <a:rPr lang="en-US" sz="6500" b="1" dirty="0" smtClean="0">
                <a:latin typeface="DilleniaUPC" pitchFamily="18" charset="-34"/>
                <a:cs typeface="DilleniaUPC" pitchFamily="18" charset="-34"/>
              </a:rPr>
              <a:t>STRUCTURED DEPOSITS (Cont.)</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xfrm>
            <a:off x="457200" y="1628800"/>
            <a:ext cx="8229600" cy="2232248"/>
          </a:xfrm>
          <a:prstGeom prst="roundRect">
            <a:avLst/>
          </a:prstGeom>
          <a:solidFill>
            <a:srgbClr val="FFCCFF">
              <a:alpha val="60000"/>
            </a:srgbClr>
          </a:solidFill>
        </p:spPr>
        <p:txBody>
          <a:bodyPr anchor="ctr">
            <a:noAutofit/>
          </a:bodyPr>
          <a:lstStyle/>
          <a:p>
            <a:r>
              <a:rPr lang="en-US" sz="3600" dirty="0" smtClean="0">
                <a:latin typeface="DilleniaUPC" pitchFamily="18" charset="-34"/>
                <a:cs typeface="DilleniaUPC" pitchFamily="18" charset="-34"/>
              </a:rPr>
              <a:t>Liquidity risk</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No dividend income</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Limited participation</a:t>
            </a:r>
            <a:endParaRPr lang="en-AU" sz="3600" dirty="0" smtClean="0">
              <a:latin typeface="DilleniaUPC" pitchFamily="18" charset="-34"/>
              <a:cs typeface="DilleniaUPC" pitchFamily="18" charset="-34"/>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a:prstGeom prst="roundRect">
            <a:avLst/>
          </a:prstGeom>
          <a:solidFill>
            <a:srgbClr val="FFCCFF"/>
          </a:solidFill>
        </p:spPr>
        <p:txBody>
          <a:bodyPr>
            <a:noAutofit/>
          </a:bodyPr>
          <a:lstStyle/>
          <a:p>
            <a:r>
              <a:rPr lang="en-US" sz="6500" b="1" dirty="0" smtClean="0">
                <a:latin typeface="DilleniaUPC" pitchFamily="18" charset="-34"/>
                <a:cs typeface="DilleniaUPC" pitchFamily="18" charset="-34"/>
              </a:rPr>
              <a:t>STRUCTURED DEPOSITS (Cont.)</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xfrm>
            <a:off x="457200" y="1628800"/>
            <a:ext cx="8291264" cy="4896544"/>
          </a:xfrm>
          <a:prstGeom prst="roundRect">
            <a:avLst/>
          </a:prstGeom>
          <a:solidFill>
            <a:srgbClr val="FFCCFF">
              <a:alpha val="60000"/>
            </a:srgbClr>
          </a:solidFill>
        </p:spPr>
        <p:txBody>
          <a:bodyPr anchor="t">
            <a:noAutofit/>
          </a:bodyPr>
          <a:lstStyle/>
          <a:p>
            <a:r>
              <a:rPr lang="en-US" sz="3600" b="1" dirty="0" smtClean="0">
                <a:latin typeface="DilleniaUPC" pitchFamily="18" charset="-34"/>
                <a:cs typeface="DilleniaUPC" pitchFamily="18" charset="-34"/>
              </a:rPr>
              <a:t>EXAMPLE : </a:t>
            </a:r>
            <a:r>
              <a:rPr lang="en-US" sz="3600" dirty="0" smtClean="0">
                <a:latin typeface="DilleniaUPC" pitchFamily="18" charset="-34"/>
                <a:cs typeface="DilleniaUPC" pitchFamily="18" charset="-34"/>
              </a:rPr>
              <a:t>ANZ (Singapore)</a:t>
            </a:r>
          </a:p>
          <a:p>
            <a:endParaRPr lang="en-AU" sz="3600" dirty="0" smtClean="0">
              <a:latin typeface="DilleniaUPC" pitchFamily="18" charset="-34"/>
              <a:cs typeface="DilleniaUPC" pitchFamily="18" charset="-34"/>
            </a:endParaRPr>
          </a:p>
          <a:p>
            <a:endParaRPr lang="en-AU" sz="3600" dirty="0" smtClean="0">
              <a:latin typeface="DilleniaUPC" pitchFamily="18" charset="-34"/>
              <a:cs typeface="DilleniaUPC" pitchFamily="18" charset="-34"/>
            </a:endParaRPr>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3768" y="2529184"/>
            <a:ext cx="4176464" cy="3852144"/>
          </a:xfrm>
          <a:prstGeom prst="rect">
            <a:avLst/>
          </a:prstGeom>
          <a:noFill/>
          <a:ln>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a:prstGeom prst="roundRect">
            <a:avLst/>
          </a:prstGeom>
          <a:solidFill>
            <a:srgbClr val="FFCCFF"/>
          </a:solidFill>
        </p:spPr>
        <p:txBody>
          <a:bodyPr>
            <a:noAutofit/>
          </a:bodyPr>
          <a:lstStyle/>
          <a:p>
            <a:r>
              <a:rPr lang="en-US" sz="6500" b="1" dirty="0" smtClean="0">
                <a:latin typeface="DilleniaUPC" pitchFamily="18" charset="-34"/>
                <a:cs typeface="DilleniaUPC" pitchFamily="18" charset="-34"/>
              </a:rPr>
              <a:t>STRUCTURED DEPOSITS (Cont.)</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xfrm>
            <a:off x="457200" y="1628800"/>
            <a:ext cx="8291264" cy="5040560"/>
          </a:xfrm>
          <a:prstGeom prst="roundRect">
            <a:avLst/>
          </a:prstGeom>
          <a:solidFill>
            <a:srgbClr val="FFCCFF">
              <a:alpha val="60000"/>
            </a:srgbClr>
          </a:solidFill>
        </p:spPr>
        <p:txBody>
          <a:bodyPr anchor="t">
            <a:noAutofit/>
          </a:bodyPr>
          <a:lstStyle/>
          <a:p>
            <a:r>
              <a:rPr lang="en-US" sz="3600" b="1" dirty="0" smtClean="0">
                <a:latin typeface="DilleniaUPC" pitchFamily="18" charset="-34"/>
                <a:cs typeface="DilleniaUPC" pitchFamily="18" charset="-34"/>
              </a:rPr>
              <a:t>EXAMPLE : </a:t>
            </a:r>
            <a:r>
              <a:rPr lang="en-US" sz="3600" dirty="0" smtClean="0">
                <a:latin typeface="DilleniaUPC" pitchFamily="18" charset="-34"/>
                <a:cs typeface="DilleniaUPC" pitchFamily="18" charset="-34"/>
              </a:rPr>
              <a:t>ANZ (Singapore)</a:t>
            </a:r>
          </a:p>
          <a:p>
            <a:endParaRPr lang="en-AU" sz="3600" dirty="0" smtClean="0">
              <a:latin typeface="DilleniaUPC" pitchFamily="18" charset="-34"/>
              <a:cs typeface="DilleniaUPC" pitchFamily="18" charset="-34"/>
            </a:endParaRPr>
          </a:p>
          <a:p>
            <a:endParaRPr lang="en-AU" sz="3600" dirty="0" smtClean="0">
              <a:latin typeface="DilleniaUPC" pitchFamily="18" charset="-34"/>
              <a:cs typeface="DilleniaUPC" pitchFamily="18" charset="-34"/>
            </a:endParaRPr>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3768" y="2420888"/>
            <a:ext cx="4176464" cy="4170120"/>
          </a:xfrm>
          <a:prstGeom prst="rect">
            <a:avLst/>
          </a:prstGeom>
          <a:noFill/>
          <a:ln>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10146"/>
          </a:xfrm>
          <a:prstGeom prst="roundRect">
            <a:avLst/>
          </a:prstGeom>
          <a:solidFill>
            <a:srgbClr val="FFCC99"/>
          </a:solidFill>
        </p:spPr>
        <p:txBody>
          <a:bodyPr>
            <a:noAutofit/>
          </a:bodyPr>
          <a:lstStyle/>
          <a:p>
            <a:r>
              <a:rPr lang="en-US" sz="7200" b="1" dirty="0" smtClean="0">
                <a:latin typeface="DilleniaUPC" pitchFamily="18" charset="-34"/>
                <a:cs typeface="DilleniaUPC" pitchFamily="18" charset="-34"/>
              </a:rPr>
              <a:t>LOANS</a:t>
            </a:r>
            <a:endParaRPr lang="en-AU" sz="7200" b="1" dirty="0">
              <a:latin typeface="DilleniaUPC" pitchFamily="18" charset="-34"/>
              <a:cs typeface="DilleniaUPC" pitchFamily="18" charset="-34"/>
            </a:endParaRPr>
          </a:p>
        </p:txBody>
      </p:sp>
      <p:sp>
        <p:nvSpPr>
          <p:cNvPr id="3" name="Content Placeholder 2"/>
          <p:cNvSpPr>
            <a:spLocks noGrp="1"/>
          </p:cNvSpPr>
          <p:nvPr>
            <p:ph idx="1"/>
          </p:nvPr>
        </p:nvSpPr>
        <p:spPr>
          <a:prstGeom prst="roundRect">
            <a:avLst/>
          </a:prstGeom>
          <a:solidFill>
            <a:srgbClr val="FFCC99">
              <a:alpha val="60000"/>
            </a:srgbClr>
          </a:solidFill>
        </p:spPr>
        <p:txBody>
          <a:bodyPr>
            <a:normAutofit fontScale="92500" lnSpcReduction="10000"/>
          </a:bodyPr>
          <a:lstStyle/>
          <a:p>
            <a:pPr>
              <a:buNone/>
            </a:pPr>
            <a:r>
              <a:rPr lang="en-AU" sz="4000" b="1" dirty="0" smtClean="0">
                <a:latin typeface="DilleniaUPC" pitchFamily="18" charset="-34"/>
                <a:cs typeface="DilleniaUPC" pitchFamily="18" charset="-34"/>
              </a:rPr>
              <a:t>DEFINITION</a:t>
            </a:r>
          </a:p>
          <a:p>
            <a:pPr>
              <a:buNone/>
            </a:pPr>
            <a:r>
              <a:rPr lang="en-AU" sz="4000" dirty="0" smtClean="0">
                <a:latin typeface="DilleniaUPC" pitchFamily="18" charset="-34"/>
                <a:cs typeface="DilleniaUPC" pitchFamily="18" charset="-34"/>
              </a:rPr>
              <a:t>		The act of giving money, property or other material goods to a another party in exchange for future repayment of the principal amount along with interest or other finance charges. A loan may be for a specific, one-time amount or can be available as open-ended credit up to a specified ceiling amount. </a:t>
            </a:r>
          </a:p>
          <a:p>
            <a:endParaRPr lang="en-US"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a:prstGeom prst="roundRect">
            <a:avLst/>
          </a:prstGeom>
          <a:solidFill>
            <a:srgbClr val="CCFFCC"/>
          </a:solidFill>
        </p:spPr>
        <p:txBody>
          <a:bodyPr>
            <a:noAutofit/>
          </a:bodyPr>
          <a:lstStyle/>
          <a:p>
            <a:r>
              <a:rPr lang="en-US" sz="7200" b="1" dirty="0" smtClean="0">
                <a:latin typeface="DilleniaUPC" pitchFamily="18" charset="-34"/>
                <a:cs typeface="DilleniaUPC" pitchFamily="18" charset="-34"/>
              </a:rPr>
              <a:t>CLASSIFICATION OF LOANS</a:t>
            </a:r>
            <a:endParaRPr lang="en-US" sz="7200" b="1" dirty="0">
              <a:latin typeface="DilleniaUPC" pitchFamily="18" charset="-34"/>
              <a:cs typeface="DilleniaUPC" pitchFamily="18" charset="-34"/>
            </a:endParaRPr>
          </a:p>
        </p:txBody>
      </p:sp>
      <p:sp>
        <p:nvSpPr>
          <p:cNvPr id="4" name="Text Placeholder 3"/>
          <p:cNvSpPr>
            <a:spLocks noGrp="1"/>
          </p:cNvSpPr>
          <p:nvPr>
            <p:ph type="body" idx="1"/>
          </p:nvPr>
        </p:nvSpPr>
        <p:spPr>
          <a:xfrm>
            <a:off x="457200" y="1751136"/>
            <a:ext cx="4040188" cy="1173808"/>
          </a:xfrm>
          <a:prstGeom prst="roundRect">
            <a:avLst/>
          </a:prstGeom>
          <a:solidFill>
            <a:srgbClr val="CCCCFF"/>
          </a:solidFill>
        </p:spPr>
        <p:txBody>
          <a:bodyPr anchor="ctr">
            <a:noAutofit/>
          </a:bodyPr>
          <a:lstStyle/>
          <a:p>
            <a:pPr lvl="0" algn="ctr"/>
            <a:r>
              <a:rPr lang="en-US" sz="3600" dirty="0" smtClean="0">
                <a:latin typeface="DilleniaUPC" pitchFamily="18" charset="-34"/>
                <a:cs typeface="DilleniaUPC" pitchFamily="18" charset="-34"/>
              </a:rPr>
              <a:t>Open-ended and Closed-ended Loan</a:t>
            </a:r>
          </a:p>
        </p:txBody>
      </p:sp>
      <p:sp>
        <p:nvSpPr>
          <p:cNvPr id="5" name="Content Placeholder 4"/>
          <p:cNvSpPr>
            <a:spLocks noGrp="1"/>
          </p:cNvSpPr>
          <p:nvPr>
            <p:ph sz="half" idx="2"/>
          </p:nvPr>
        </p:nvSpPr>
        <p:spPr>
          <a:xfrm>
            <a:off x="467544" y="3036093"/>
            <a:ext cx="4040188" cy="2049091"/>
          </a:xfrm>
          <a:prstGeom prst="roundRect">
            <a:avLst/>
          </a:prstGeom>
          <a:solidFill>
            <a:srgbClr val="CCCCFF">
              <a:alpha val="60000"/>
            </a:srgbClr>
          </a:solidFill>
        </p:spPr>
        <p:txBody>
          <a:bodyPr>
            <a:normAutofit/>
          </a:bodyPr>
          <a:lstStyle/>
          <a:p>
            <a:pPr lvl="0"/>
            <a:r>
              <a:rPr lang="en-US" sz="3600" dirty="0" smtClean="0">
                <a:latin typeface="DilleniaUPC" pitchFamily="18" charset="-34"/>
                <a:cs typeface="DilleniaUPC" pitchFamily="18" charset="-34"/>
              </a:rPr>
              <a:t>Depends on number of times borrower can borrow</a:t>
            </a:r>
          </a:p>
          <a:p>
            <a:pPr lvl="0"/>
            <a:endParaRPr lang="en-US" dirty="0" smtClean="0"/>
          </a:p>
        </p:txBody>
      </p:sp>
      <p:sp>
        <p:nvSpPr>
          <p:cNvPr id="12" name="Text Placeholder 3"/>
          <p:cNvSpPr>
            <a:spLocks noGrp="1"/>
          </p:cNvSpPr>
          <p:nvPr>
            <p:ph type="body" idx="1"/>
          </p:nvPr>
        </p:nvSpPr>
        <p:spPr>
          <a:xfrm>
            <a:off x="4553916" y="1751136"/>
            <a:ext cx="4040188" cy="1173808"/>
          </a:xfrm>
          <a:prstGeom prst="roundRect">
            <a:avLst/>
          </a:prstGeom>
          <a:solidFill>
            <a:srgbClr val="CCECFF"/>
          </a:solidFill>
        </p:spPr>
        <p:txBody>
          <a:bodyPr anchor="ctr">
            <a:noAutofit/>
          </a:bodyPr>
          <a:lstStyle/>
          <a:p>
            <a:pPr lvl="0" algn="ctr"/>
            <a:r>
              <a:rPr lang="en-US" sz="3600" dirty="0" smtClean="0">
                <a:latin typeface="DilleniaUPC" pitchFamily="18" charset="-34"/>
                <a:cs typeface="DilleniaUPC" pitchFamily="18" charset="-34"/>
              </a:rPr>
              <a:t>Secured and Unsecured Loan</a:t>
            </a:r>
          </a:p>
        </p:txBody>
      </p:sp>
      <p:sp>
        <p:nvSpPr>
          <p:cNvPr id="13" name="Content Placeholder 4"/>
          <p:cNvSpPr txBox="1">
            <a:spLocks/>
          </p:cNvSpPr>
          <p:nvPr/>
        </p:nvSpPr>
        <p:spPr>
          <a:xfrm>
            <a:off x="4564260" y="3036093"/>
            <a:ext cx="4040188" cy="2049091"/>
          </a:xfrm>
          <a:prstGeom prst="roundRect">
            <a:avLst/>
          </a:prstGeom>
          <a:solidFill>
            <a:srgbClr val="CCECFF">
              <a:alpha val="60000"/>
            </a:srgbClr>
          </a:solid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600" b="0" i="0" u="none" strike="noStrike" kern="1200" cap="none" spc="0" normalizeH="0" baseline="0" noProof="0" dirty="0" smtClean="0">
                <a:ln>
                  <a:noFill/>
                </a:ln>
                <a:solidFill>
                  <a:schemeClr val="tx1"/>
                </a:solidFill>
                <a:effectLst/>
                <a:uLnTx/>
                <a:uFillTx/>
                <a:latin typeface="DilleniaUPC" pitchFamily="18" charset="-34"/>
                <a:ea typeface="+mn-ea"/>
                <a:cs typeface="DilleniaUPC" pitchFamily="18" charset="-34"/>
              </a:rPr>
              <a:t>Depends on whether</a:t>
            </a:r>
            <a:r>
              <a:rPr kumimoji="0" lang="en-US" sz="3600" b="0" i="0" u="none" strike="noStrike" kern="1200" cap="none" spc="0" normalizeH="0" noProof="0" dirty="0" smtClean="0">
                <a:ln>
                  <a:noFill/>
                </a:ln>
                <a:solidFill>
                  <a:schemeClr val="tx1"/>
                </a:solidFill>
                <a:effectLst/>
                <a:uLnTx/>
                <a:uFillTx/>
                <a:latin typeface="DilleniaUPC" pitchFamily="18" charset="-34"/>
                <a:ea typeface="+mn-ea"/>
                <a:cs typeface="DilleniaUPC" pitchFamily="18" charset="-34"/>
              </a:rPr>
              <a:t> the loan is protected by the collateral</a:t>
            </a:r>
            <a:endParaRPr kumimoji="0" lang="en-US" sz="3600" b="0" i="0" u="none" strike="noStrike" kern="1200" cap="none" spc="0" normalizeH="0" baseline="0" noProof="0" dirty="0" smtClean="0">
              <a:ln>
                <a:noFill/>
              </a:ln>
              <a:solidFill>
                <a:schemeClr val="tx1"/>
              </a:solidFill>
              <a:effectLst/>
              <a:uLnTx/>
              <a:uFillTx/>
              <a:latin typeface="DilleniaUPC" pitchFamily="18" charset="-34"/>
              <a:ea typeface="+mn-ea"/>
              <a:cs typeface="DilleniaUPC" pitchFamily="18" charset="-34"/>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9997809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FFCC"/>
          </a:solidFill>
        </p:spPr>
        <p:txBody>
          <a:bodyPr>
            <a:noAutofit/>
          </a:bodyPr>
          <a:lstStyle/>
          <a:p>
            <a:r>
              <a:rPr lang="en-US" sz="7200" b="1" dirty="0" smtClean="0">
                <a:latin typeface="DilleniaUPC" pitchFamily="18" charset="-34"/>
                <a:cs typeface="DilleniaUPC" pitchFamily="18" charset="-34"/>
              </a:rPr>
              <a:t>CLASSIFICATION OF LOANS</a:t>
            </a:r>
            <a:endParaRPr lang="en-US" sz="7200" b="1" dirty="0">
              <a:latin typeface="DilleniaUPC" pitchFamily="18" charset="-34"/>
              <a:cs typeface="DilleniaUPC" pitchFamily="18" charset="-34"/>
            </a:endParaRPr>
          </a:p>
        </p:txBody>
      </p:sp>
      <p:sp>
        <p:nvSpPr>
          <p:cNvPr id="5" name="Content Placeholder 4"/>
          <p:cNvSpPr>
            <a:spLocks noGrp="1"/>
          </p:cNvSpPr>
          <p:nvPr>
            <p:ph idx="1"/>
          </p:nvPr>
        </p:nvSpPr>
        <p:spPr>
          <a:xfrm>
            <a:off x="457200" y="1600201"/>
            <a:ext cx="8229600" cy="2260848"/>
          </a:xfrm>
          <a:prstGeom prst="roundRect">
            <a:avLst/>
          </a:prstGeom>
          <a:solidFill>
            <a:srgbClr val="CCFFCC">
              <a:alpha val="60000"/>
            </a:srgbClr>
          </a:solidFill>
        </p:spPr>
        <p:txBody>
          <a:bodyPr>
            <a:normAutofit/>
          </a:bodyPr>
          <a:lstStyle/>
          <a:p>
            <a:r>
              <a:rPr lang="en-US" sz="3600" dirty="0" smtClean="0">
                <a:latin typeface="DilleniaUPC" pitchFamily="18" charset="-34"/>
                <a:cs typeface="DilleniaUPC" pitchFamily="18" charset="-34"/>
              </a:rPr>
              <a:t>One loan will be one type of each category. </a:t>
            </a:r>
          </a:p>
          <a:p>
            <a:r>
              <a:rPr lang="en-US" sz="3600" dirty="0" smtClean="0">
                <a:latin typeface="DilleniaUPC" pitchFamily="18" charset="-34"/>
                <a:cs typeface="DilleniaUPC" pitchFamily="18" charset="-34"/>
              </a:rPr>
              <a:t>Example would be Student Loan which is both unsecured and closed-ended loan.</a:t>
            </a:r>
          </a:p>
        </p:txBody>
      </p:sp>
    </p:spTree>
    <p:extLst>
      <p:ext uri="{BB962C8B-B14F-4D97-AF65-F5344CB8AC3E}">
        <p14:creationId xmlns:p14="http://schemas.microsoft.com/office/powerpoint/2010/main" val="19997809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3568" y="2498973"/>
            <a:ext cx="7772400" cy="1362075"/>
          </a:xfrm>
          <a:prstGeom prst="roundRect">
            <a:avLst/>
          </a:prstGeom>
          <a:solidFill>
            <a:srgbClr val="CCCCFF"/>
          </a:solidFill>
        </p:spPr>
        <p:txBody>
          <a:bodyPr anchor="ctr">
            <a:normAutofit/>
          </a:bodyPr>
          <a:lstStyle/>
          <a:p>
            <a:pPr lvl="0" algn="ctr"/>
            <a:r>
              <a:rPr lang="en-US" sz="4400" i="1" dirty="0" smtClean="0">
                <a:latin typeface="DilleniaUPC" pitchFamily="18" charset="-34"/>
                <a:cs typeface="DilleniaUPC" pitchFamily="18" charset="-34"/>
              </a:rPr>
              <a:t>Open-ended</a:t>
            </a:r>
            <a:r>
              <a:rPr lang="en-US" sz="4400" dirty="0" smtClean="0">
                <a:latin typeface="DilleniaUPC" pitchFamily="18" charset="-34"/>
                <a:cs typeface="DilleniaUPC" pitchFamily="18" charset="-34"/>
              </a:rPr>
              <a:t> and </a:t>
            </a:r>
            <a:r>
              <a:rPr lang="en-US" sz="4400" i="1" dirty="0" smtClean="0">
                <a:latin typeface="DilleniaUPC" pitchFamily="18" charset="-34"/>
                <a:cs typeface="DilleniaUPC" pitchFamily="18" charset="-34"/>
              </a:rPr>
              <a:t>Closed-ended loan</a:t>
            </a:r>
            <a:endParaRPr lang="en-AU" sz="4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CCFF"/>
          </a:solidFill>
        </p:spPr>
        <p:txBody>
          <a:bodyPr>
            <a:normAutofit fontScale="90000"/>
          </a:bodyPr>
          <a:lstStyle/>
          <a:p>
            <a:r>
              <a:rPr lang="en-US" sz="7200" b="1" dirty="0" smtClean="0">
                <a:latin typeface="DilleniaUPC" pitchFamily="18" charset="-34"/>
                <a:cs typeface="DilleniaUPC" pitchFamily="18" charset="-34"/>
              </a:rPr>
              <a:t>OPEN-ENDED LOAN</a:t>
            </a:r>
            <a:endParaRPr lang="en-AU" sz="7200" b="1" dirty="0">
              <a:latin typeface="DilleniaUPC" pitchFamily="18" charset="-34"/>
              <a:cs typeface="DilleniaUPC" pitchFamily="18" charset="-34"/>
            </a:endParaRPr>
          </a:p>
        </p:txBody>
      </p:sp>
      <p:sp>
        <p:nvSpPr>
          <p:cNvPr id="3" name="Content Placeholder 2"/>
          <p:cNvSpPr>
            <a:spLocks noGrp="1"/>
          </p:cNvSpPr>
          <p:nvPr>
            <p:ph idx="1"/>
          </p:nvPr>
        </p:nvSpPr>
        <p:spPr>
          <a:xfrm>
            <a:off x="457200" y="1600200"/>
            <a:ext cx="8229600" cy="4925144"/>
          </a:xfrm>
          <a:prstGeom prst="roundRect">
            <a:avLst/>
          </a:prstGeom>
          <a:solidFill>
            <a:srgbClr val="CCCCFF">
              <a:alpha val="60000"/>
            </a:srgbClr>
          </a:solidFill>
        </p:spPr>
        <p:txBody>
          <a:bodyPr anchor="ctr">
            <a:noAutofit/>
          </a:bodyPr>
          <a:lstStyle/>
          <a:p>
            <a:pPr lvl="0"/>
            <a:r>
              <a:rPr lang="en-US" sz="3600" dirty="0" smtClean="0">
                <a:latin typeface="DilleniaUPC" pitchFamily="18" charset="-34"/>
                <a:cs typeface="DilleniaUPC" pitchFamily="18" charset="-34"/>
              </a:rPr>
              <a:t>This type of loan allows borrowers to borrow over and over once they have made a repayment.</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There is a limit which the borrowers can borrow to a specific amount.</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The credit limited cannot exceed without any penalty.</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The loan tends to be more flexible.</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The credit limited can be increased if the borrowers are responsible.</a:t>
            </a:r>
            <a:endParaRPr lang="en-AU" sz="3600" dirty="0" smtClean="0">
              <a:latin typeface="DilleniaUPC" pitchFamily="18" charset="-34"/>
              <a:cs typeface="DilleniaUPC" pitchFamily="18" charset="-34"/>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CCFF"/>
          </a:solidFill>
        </p:spPr>
        <p:txBody>
          <a:bodyPr>
            <a:normAutofit fontScale="90000"/>
          </a:bodyPr>
          <a:lstStyle/>
          <a:p>
            <a:r>
              <a:rPr lang="en-US" sz="7200" b="1" dirty="0" smtClean="0">
                <a:latin typeface="DilleniaUPC" pitchFamily="18" charset="-34"/>
                <a:cs typeface="DilleniaUPC" pitchFamily="18" charset="-34"/>
              </a:rPr>
              <a:t>OPEN-ENDED LOAN</a:t>
            </a:r>
            <a:endParaRPr lang="en-AU" sz="7200" b="1" dirty="0">
              <a:latin typeface="DilleniaUPC" pitchFamily="18" charset="-34"/>
              <a:cs typeface="DilleniaUPC" pitchFamily="18" charset="-34"/>
            </a:endParaRPr>
          </a:p>
        </p:txBody>
      </p:sp>
      <p:sp>
        <p:nvSpPr>
          <p:cNvPr id="3" name="Content Placeholder 2"/>
          <p:cNvSpPr>
            <a:spLocks noGrp="1"/>
          </p:cNvSpPr>
          <p:nvPr>
            <p:ph idx="1"/>
          </p:nvPr>
        </p:nvSpPr>
        <p:spPr>
          <a:xfrm>
            <a:off x="457200" y="1600200"/>
            <a:ext cx="8229600" cy="1612776"/>
          </a:xfrm>
          <a:prstGeom prst="roundRect">
            <a:avLst/>
          </a:prstGeom>
          <a:solidFill>
            <a:srgbClr val="CCCCFF">
              <a:alpha val="60000"/>
            </a:srgbClr>
          </a:solidFill>
        </p:spPr>
        <p:txBody>
          <a:bodyPr anchor="ctr">
            <a:noAutofit/>
          </a:bodyPr>
          <a:lstStyle/>
          <a:p>
            <a:r>
              <a:rPr lang="en-US" sz="3600" b="1" dirty="0" smtClean="0">
                <a:latin typeface="DilleniaUPC" pitchFamily="18" charset="-34"/>
                <a:cs typeface="DilleniaUPC" pitchFamily="18" charset="-34"/>
              </a:rPr>
              <a:t>EXAMPLE : </a:t>
            </a:r>
            <a:r>
              <a:rPr lang="en-US" sz="3600" dirty="0" smtClean="0">
                <a:latin typeface="DilleniaUPC" pitchFamily="18" charset="-34"/>
                <a:cs typeface="DilleniaUPC" pitchFamily="18" charset="-34"/>
              </a:rPr>
              <a:t>credit cards such as Discover, MasterCard and American Express</a:t>
            </a:r>
            <a:endParaRPr lang="en-AU" sz="3600" dirty="0" smtClean="0">
              <a:latin typeface="DilleniaUPC" pitchFamily="18" charset="-34"/>
              <a:cs typeface="DilleniaUPC" pitchFamily="18" charset="-34"/>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CCFF"/>
          </a:solidFill>
        </p:spPr>
        <p:txBody>
          <a:bodyPr>
            <a:noAutofit/>
          </a:bodyPr>
          <a:lstStyle/>
          <a:p>
            <a:r>
              <a:rPr lang="en-US" sz="6500" b="1" dirty="0" smtClean="0">
                <a:latin typeface="DilleniaUPC" pitchFamily="18" charset="-34"/>
                <a:cs typeface="DilleniaUPC" pitchFamily="18" charset="-34"/>
              </a:rPr>
              <a:t>CLOSE-ENDED LOAN</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xfrm>
            <a:off x="467544" y="1556792"/>
            <a:ext cx="8229600" cy="5102027"/>
          </a:xfrm>
          <a:prstGeom prst="roundRect">
            <a:avLst/>
          </a:prstGeom>
          <a:solidFill>
            <a:srgbClr val="CCCCFF">
              <a:alpha val="60000"/>
            </a:srgbClr>
          </a:solidFill>
        </p:spPr>
        <p:txBody>
          <a:bodyPr>
            <a:noAutofit/>
          </a:bodyPr>
          <a:lstStyle/>
          <a:p>
            <a:pPr lvl="0"/>
            <a:r>
              <a:rPr lang="en-US" sz="3600" dirty="0" smtClean="0">
                <a:latin typeface="DilleniaUPC" pitchFamily="18" charset="-34"/>
                <a:cs typeface="DilleniaUPC" pitchFamily="18" charset="-34"/>
              </a:rPr>
              <a:t>This type of loan allows borrowers to borrow only once.</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Closed ended loans generally set the terms of the loan right from the beginning, and it’s the duty of borrower whether or not to consent.</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The entire value of loan is distributed to the borrowers at the very start, and the borrower will need to make a repayment along with interest rate within a specific period.</a:t>
            </a:r>
            <a:endParaRPr lang="en-AU" sz="3600" dirty="0" smtClean="0">
              <a:latin typeface="DilleniaUPC" pitchFamily="18" charset="-34"/>
              <a:cs typeface="DilleniaUPC" pitchFamily="18" charset="-34"/>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CCFF"/>
          </a:solidFill>
        </p:spPr>
        <p:txBody>
          <a:bodyPr>
            <a:normAutofit fontScale="90000"/>
          </a:bodyPr>
          <a:lstStyle/>
          <a:p>
            <a:r>
              <a:rPr lang="en-US" sz="8000" b="1" dirty="0" smtClean="0">
                <a:latin typeface="DilleniaUPC" pitchFamily="18" charset="-34"/>
                <a:cs typeface="DilleniaUPC" pitchFamily="18" charset="-34"/>
              </a:rPr>
              <a:t>DEPOSITS</a:t>
            </a:r>
            <a:endParaRPr lang="en-AU" sz="8000" b="1" dirty="0">
              <a:latin typeface="DilleniaUPC" pitchFamily="18" charset="-34"/>
              <a:cs typeface="DilleniaUPC" pitchFamily="18" charset="-34"/>
            </a:endParaRPr>
          </a:p>
        </p:txBody>
      </p:sp>
      <p:sp>
        <p:nvSpPr>
          <p:cNvPr id="3" name="Content Placeholder 2"/>
          <p:cNvSpPr>
            <a:spLocks noGrp="1"/>
          </p:cNvSpPr>
          <p:nvPr>
            <p:ph idx="1"/>
          </p:nvPr>
        </p:nvSpPr>
        <p:spPr>
          <a:xfrm>
            <a:off x="457200" y="1600201"/>
            <a:ext cx="8229600" cy="3773015"/>
          </a:xfrm>
          <a:prstGeom prst="roundRect">
            <a:avLst/>
          </a:prstGeom>
          <a:solidFill>
            <a:srgbClr val="CCCCFF">
              <a:alpha val="60000"/>
            </a:srgbClr>
          </a:solidFill>
        </p:spPr>
        <p:txBody>
          <a:bodyPr>
            <a:normAutofit lnSpcReduction="10000"/>
          </a:bodyPr>
          <a:lstStyle/>
          <a:p>
            <a:pPr>
              <a:buNone/>
            </a:pPr>
            <a:r>
              <a:rPr lang="en-AU" sz="4400" b="1" dirty="0" smtClean="0">
                <a:latin typeface="DilleniaUPC" pitchFamily="18" charset="-34"/>
                <a:cs typeface="DilleniaUPC" pitchFamily="18" charset="-34"/>
              </a:rPr>
              <a:t>DEFINITION</a:t>
            </a:r>
          </a:p>
          <a:p>
            <a:pPr marL="514350" indent="-514350">
              <a:buAutoNum type="arabicPeriod"/>
            </a:pPr>
            <a:r>
              <a:rPr lang="en-AU" sz="4400" dirty="0" smtClean="0">
                <a:latin typeface="DilleniaUPC" pitchFamily="18" charset="-34"/>
                <a:cs typeface="DilleniaUPC" pitchFamily="18" charset="-34"/>
              </a:rPr>
              <a:t>A transaction involving a transfer of funds to another party for safekeeping. </a:t>
            </a:r>
          </a:p>
          <a:p>
            <a:pPr marL="514350" indent="-514350">
              <a:buAutoNum type="arabicPeriod"/>
            </a:pPr>
            <a:r>
              <a:rPr lang="en-AU" sz="4400" dirty="0" smtClean="0">
                <a:latin typeface="DilleniaUPC" pitchFamily="18" charset="-34"/>
                <a:cs typeface="DilleniaUPC" pitchFamily="18" charset="-34"/>
              </a:rPr>
              <a:t>A portion of funds that is used as security or collateral for the delivery of a good.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CCFF"/>
          </a:solidFill>
        </p:spPr>
        <p:txBody>
          <a:bodyPr vert="horz" lIns="91440" tIns="45720" rIns="91440" bIns="45720" rtlCol="0" anchor="ctr">
            <a:noAutofit/>
          </a:bodyPr>
          <a:lstStyle/>
          <a:p>
            <a:r>
              <a:rPr lang="en-US" sz="6500" b="1" dirty="0" smtClean="0">
                <a:latin typeface="DilleniaUPC" pitchFamily="18" charset="-34"/>
                <a:cs typeface="DilleniaUPC" pitchFamily="18" charset="-34"/>
              </a:rPr>
              <a:t>CLOSE-ENDED LOAN</a:t>
            </a:r>
            <a:endParaRPr lang="en-AU" sz="6500" b="1" dirty="0" smtClean="0">
              <a:latin typeface="DilleniaUPC" pitchFamily="18" charset="-34"/>
              <a:cs typeface="DilleniaUPC" pitchFamily="18" charset="-34"/>
            </a:endParaRPr>
          </a:p>
        </p:txBody>
      </p:sp>
      <p:sp>
        <p:nvSpPr>
          <p:cNvPr id="3" name="Content Placeholder 2"/>
          <p:cNvSpPr>
            <a:spLocks noGrp="1"/>
          </p:cNvSpPr>
          <p:nvPr>
            <p:ph idx="1"/>
          </p:nvPr>
        </p:nvSpPr>
        <p:spPr>
          <a:xfrm>
            <a:off x="457200" y="1772816"/>
            <a:ext cx="8229600" cy="1252736"/>
          </a:xfrm>
          <a:prstGeom prst="roundRect">
            <a:avLst/>
          </a:prstGeom>
          <a:solidFill>
            <a:srgbClr val="CCCCFF">
              <a:alpha val="60000"/>
            </a:srgbClr>
          </a:solidFill>
        </p:spPr>
        <p:txBody>
          <a:bodyPr anchor="ctr">
            <a:noAutofit/>
          </a:bodyPr>
          <a:lstStyle/>
          <a:p>
            <a:pPr lvl="0"/>
            <a:r>
              <a:rPr lang="en-US" sz="3600" dirty="0" smtClean="0">
                <a:latin typeface="DilleniaUPC" pitchFamily="18" charset="-34"/>
                <a:cs typeface="DilleniaUPC" pitchFamily="18" charset="-34"/>
              </a:rPr>
              <a:t>Most of the time these loans are created to accommodate larger purchases</a:t>
            </a:r>
            <a:endParaRPr lang="en-AU" sz="3600" dirty="0" smtClean="0">
              <a:latin typeface="DilleniaUPC" pitchFamily="18" charset="-34"/>
              <a:cs typeface="DilleniaUPC" pitchFamily="18" charset="-34"/>
            </a:endParaRPr>
          </a:p>
        </p:txBody>
      </p:sp>
      <p:sp>
        <p:nvSpPr>
          <p:cNvPr id="4" name="Content Placeholder 2"/>
          <p:cNvSpPr txBox="1">
            <a:spLocks/>
          </p:cNvSpPr>
          <p:nvPr/>
        </p:nvSpPr>
        <p:spPr>
          <a:xfrm>
            <a:off x="446856" y="3400400"/>
            <a:ext cx="8229600" cy="2692896"/>
          </a:xfrm>
          <a:prstGeom prst="roundRect">
            <a:avLst/>
          </a:prstGeom>
          <a:solidFill>
            <a:srgbClr val="CCCCFF">
              <a:alpha val="60000"/>
            </a:srgbClr>
          </a:solidFill>
        </p:spPr>
        <p:txBody>
          <a:bodyPr vert="horz" lIns="91440" tIns="45720" rIns="91440" bIns="45720" rtlCol="0" anchor="ctr">
            <a:no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en-US" sz="3600" b="1" i="0" u="none" strike="noStrike" kern="1200" cap="none" spc="0" normalizeH="0" baseline="0" noProof="0" dirty="0" smtClean="0">
                <a:ln>
                  <a:noFill/>
                </a:ln>
                <a:solidFill>
                  <a:schemeClr val="tx1"/>
                </a:solidFill>
                <a:effectLst/>
                <a:uLnTx/>
                <a:uFillTx/>
                <a:latin typeface="DilleniaUPC" pitchFamily="18" charset="-34"/>
                <a:ea typeface="+mn-ea"/>
                <a:cs typeface="DilleniaUPC" pitchFamily="18" charset="-34"/>
              </a:rPr>
              <a:t>EXAMPLE :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600" b="0" i="0" u="none" strike="noStrike" kern="1200" cap="none" spc="0" normalizeH="0" baseline="0" noProof="0" dirty="0" smtClean="0">
                <a:ln>
                  <a:noFill/>
                </a:ln>
                <a:solidFill>
                  <a:schemeClr val="tx1"/>
                </a:solidFill>
                <a:effectLst/>
                <a:uLnTx/>
                <a:uFillTx/>
                <a:latin typeface="DilleniaUPC" pitchFamily="18" charset="-34"/>
                <a:ea typeface="+mn-ea"/>
                <a:cs typeface="DilleniaUPC" pitchFamily="18" charset="-34"/>
              </a:rPr>
              <a:t>Loans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600" dirty="0" smtClean="0">
                <a:latin typeface="DilleniaUPC" pitchFamily="18" charset="-34"/>
                <a:cs typeface="DilleniaUPC" pitchFamily="18" charset="-34"/>
              </a:rPr>
              <a:t>A</a:t>
            </a:r>
            <a:r>
              <a:rPr kumimoji="0" lang="en-US" sz="3600" b="0" i="0" u="none" strike="noStrike" kern="1200" cap="none" spc="0" normalizeH="0" baseline="0" noProof="0" dirty="0" err="1" smtClean="0">
                <a:ln>
                  <a:noFill/>
                </a:ln>
                <a:solidFill>
                  <a:schemeClr val="tx1"/>
                </a:solidFill>
                <a:effectLst/>
                <a:uLnTx/>
                <a:uFillTx/>
                <a:latin typeface="DilleniaUPC" pitchFamily="18" charset="-34"/>
                <a:ea typeface="+mn-ea"/>
                <a:cs typeface="DilleniaUPC" pitchFamily="18" charset="-34"/>
              </a:rPr>
              <a:t>uto</a:t>
            </a:r>
            <a:r>
              <a:rPr kumimoji="0" lang="en-US" sz="3600" b="0" i="0" u="none" strike="noStrike" kern="1200" cap="none" spc="0" normalizeH="0" baseline="0" noProof="0" dirty="0" smtClean="0">
                <a:ln>
                  <a:noFill/>
                </a:ln>
                <a:solidFill>
                  <a:schemeClr val="tx1"/>
                </a:solidFill>
                <a:effectLst/>
                <a:uLnTx/>
                <a:uFillTx/>
                <a:latin typeface="DilleniaUPC" pitchFamily="18" charset="-34"/>
                <a:ea typeface="+mn-ea"/>
                <a:cs typeface="DilleniaUPC" pitchFamily="18" charset="-34"/>
              </a:rPr>
              <a:t> loans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600" dirty="0" smtClean="0">
                <a:latin typeface="DilleniaUPC" pitchFamily="18" charset="-34"/>
                <a:cs typeface="DilleniaUPC" pitchFamily="18" charset="-34"/>
              </a:rPr>
              <a:t>M</a:t>
            </a:r>
            <a:r>
              <a:rPr kumimoji="0" lang="en-US" sz="3600" b="0" i="0" u="none" strike="noStrike" kern="1200" cap="none" spc="0" normalizeH="0" baseline="0" noProof="0" dirty="0" err="1" smtClean="0">
                <a:ln>
                  <a:noFill/>
                </a:ln>
                <a:solidFill>
                  <a:schemeClr val="tx1"/>
                </a:solidFill>
                <a:effectLst/>
                <a:uLnTx/>
                <a:uFillTx/>
                <a:latin typeface="DilleniaUPC" pitchFamily="18" charset="-34"/>
                <a:ea typeface="+mn-ea"/>
                <a:cs typeface="DilleniaUPC" pitchFamily="18" charset="-34"/>
              </a:rPr>
              <a:t>ortgage</a:t>
            </a:r>
            <a:r>
              <a:rPr kumimoji="0" lang="en-US" sz="3600" b="0" i="0" u="none" strike="noStrike" kern="1200" cap="none" spc="0" normalizeH="0" baseline="0" noProof="0" dirty="0" smtClean="0">
                <a:ln>
                  <a:noFill/>
                </a:ln>
                <a:solidFill>
                  <a:schemeClr val="tx1"/>
                </a:solidFill>
                <a:effectLst/>
                <a:uLnTx/>
                <a:uFillTx/>
                <a:latin typeface="DilleniaUPC" pitchFamily="18" charset="-34"/>
                <a:ea typeface="+mn-ea"/>
                <a:cs typeface="DilleniaUPC" pitchFamily="18" charset="-34"/>
              </a:rPr>
              <a:t> loans</a:t>
            </a:r>
            <a:endParaRPr kumimoji="0" lang="en-AU" sz="3600" b="0" i="0" u="none" strike="noStrike" kern="1200" cap="none" spc="0" normalizeH="0" baseline="0" noProof="0" dirty="0" smtClean="0">
              <a:ln>
                <a:noFill/>
              </a:ln>
              <a:solidFill>
                <a:schemeClr val="tx1"/>
              </a:solidFill>
              <a:effectLst/>
              <a:uLnTx/>
              <a:uFillTx/>
              <a:latin typeface="DilleniaUPC" pitchFamily="18" charset="-34"/>
              <a:ea typeface="+mn-ea"/>
              <a:cs typeface="DilleniaUPC" pitchFamily="18" charset="-34"/>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3568" y="2498973"/>
            <a:ext cx="7772400" cy="1362075"/>
          </a:xfrm>
          <a:prstGeom prst="roundRect">
            <a:avLst/>
          </a:prstGeom>
          <a:solidFill>
            <a:srgbClr val="CCECFF"/>
          </a:solidFill>
        </p:spPr>
        <p:txBody>
          <a:bodyPr anchor="ctr">
            <a:normAutofit/>
          </a:bodyPr>
          <a:lstStyle/>
          <a:p>
            <a:pPr lvl="0" algn="ctr"/>
            <a:r>
              <a:rPr lang="en-US" sz="4400" i="1" dirty="0" smtClean="0">
                <a:latin typeface="DilleniaUPC" pitchFamily="18" charset="-34"/>
                <a:cs typeface="DilleniaUPC" pitchFamily="18" charset="-34"/>
              </a:rPr>
              <a:t>SECURED</a:t>
            </a:r>
            <a:r>
              <a:rPr lang="en-US" sz="4400" dirty="0" smtClean="0">
                <a:latin typeface="DilleniaUPC" pitchFamily="18" charset="-34"/>
                <a:cs typeface="DilleniaUPC" pitchFamily="18" charset="-34"/>
              </a:rPr>
              <a:t> and </a:t>
            </a:r>
            <a:r>
              <a:rPr lang="en-US" sz="4400" i="1" dirty="0" smtClean="0">
                <a:latin typeface="DilleniaUPC" pitchFamily="18" charset="-34"/>
                <a:cs typeface="DilleniaUPC" pitchFamily="18" charset="-34"/>
              </a:rPr>
              <a:t>Unsecured loan</a:t>
            </a:r>
            <a:endParaRPr lang="en-AU" sz="4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ECFF"/>
          </a:solidFill>
        </p:spPr>
        <p:txBody>
          <a:bodyPr>
            <a:normAutofit fontScale="90000"/>
          </a:bodyPr>
          <a:lstStyle/>
          <a:p>
            <a:r>
              <a:rPr lang="en-US" sz="6500" b="1" dirty="0" smtClean="0">
                <a:latin typeface="DilleniaUPC" pitchFamily="18" charset="-34"/>
                <a:cs typeface="DilleniaUPC" pitchFamily="18" charset="-34"/>
              </a:rPr>
              <a:t>SECURED LOAN</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xfrm>
            <a:off x="457200" y="1711349"/>
            <a:ext cx="8229600" cy="4525963"/>
          </a:xfrm>
          <a:prstGeom prst="roundRect">
            <a:avLst/>
          </a:prstGeom>
          <a:solidFill>
            <a:srgbClr val="CCECFF">
              <a:alpha val="60000"/>
            </a:srgbClr>
          </a:solidFill>
        </p:spPr>
        <p:txBody>
          <a:bodyPr>
            <a:noAutofit/>
          </a:bodyPr>
          <a:lstStyle/>
          <a:p>
            <a:pPr lvl="0" fontAlgn="base"/>
            <a:r>
              <a:rPr lang="en-US" sz="3600" dirty="0" smtClean="0">
                <a:latin typeface="DilleniaUPC" pitchFamily="18" charset="-34"/>
                <a:cs typeface="DilleniaUPC" pitchFamily="18" charset="-34"/>
              </a:rPr>
              <a:t>Secured loans are those loans that are protected by an asset or collateral of some sort. </a:t>
            </a:r>
            <a:endParaRPr lang="en-AU" sz="3600" dirty="0" smtClean="0">
              <a:latin typeface="DilleniaUPC" pitchFamily="18" charset="-34"/>
              <a:cs typeface="DilleniaUPC" pitchFamily="18" charset="-34"/>
            </a:endParaRPr>
          </a:p>
          <a:p>
            <a:pPr lvl="0" fontAlgn="base"/>
            <a:r>
              <a:rPr lang="en-US" sz="3600" dirty="0" smtClean="0">
                <a:latin typeface="DilleniaUPC" pitchFamily="18" charset="-34"/>
                <a:cs typeface="DilleniaUPC" pitchFamily="18" charset="-34"/>
              </a:rPr>
              <a:t>Secured loans are usually the best (and only) way to obtain large amounts of money. </a:t>
            </a:r>
            <a:endParaRPr lang="en-AU" sz="3600" dirty="0" smtClean="0">
              <a:latin typeface="DilleniaUPC" pitchFamily="18" charset="-34"/>
              <a:cs typeface="DilleniaUPC" pitchFamily="18" charset="-34"/>
            </a:endParaRPr>
          </a:p>
          <a:p>
            <a:pPr lvl="0" fontAlgn="base"/>
            <a:r>
              <a:rPr lang="en-US" sz="3600" dirty="0" smtClean="0">
                <a:latin typeface="DilleniaUPC" pitchFamily="18" charset="-34"/>
                <a:cs typeface="DilleniaUPC" pitchFamily="18" charset="-34"/>
              </a:rPr>
              <a:t>Secured loans usually offer lower rates, higher borrowing limits and longer repayment terms than unsecured loans. </a:t>
            </a:r>
            <a:endParaRPr lang="en-AU" sz="3600" dirty="0">
              <a:latin typeface="DilleniaUPC" pitchFamily="18" charset="-34"/>
              <a:cs typeface="DilleniaUPC" pitchFamily="18" charset="-34"/>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ECFF"/>
          </a:solidFill>
        </p:spPr>
        <p:txBody>
          <a:bodyPr>
            <a:normAutofit fontScale="90000"/>
          </a:bodyPr>
          <a:lstStyle/>
          <a:p>
            <a:r>
              <a:rPr lang="en-US" sz="7200" b="1" dirty="0" smtClean="0">
                <a:latin typeface="DilleniaUPC" pitchFamily="18" charset="-34"/>
                <a:cs typeface="DilleniaUPC" pitchFamily="18" charset="-34"/>
              </a:rPr>
              <a:t>SECURED LOAN</a:t>
            </a:r>
            <a:endParaRPr lang="en-AU" sz="7200" b="1" dirty="0">
              <a:latin typeface="DilleniaUPC" pitchFamily="18" charset="-34"/>
              <a:cs typeface="DilleniaUPC" pitchFamily="18" charset="-34"/>
            </a:endParaRPr>
          </a:p>
        </p:txBody>
      </p:sp>
      <p:sp>
        <p:nvSpPr>
          <p:cNvPr id="3" name="Content Placeholder 2"/>
          <p:cNvSpPr>
            <a:spLocks noGrp="1"/>
          </p:cNvSpPr>
          <p:nvPr>
            <p:ph idx="1"/>
          </p:nvPr>
        </p:nvSpPr>
        <p:spPr>
          <a:xfrm>
            <a:off x="457200" y="1600200"/>
            <a:ext cx="8229600" cy="1396752"/>
          </a:xfrm>
          <a:prstGeom prst="roundRect">
            <a:avLst/>
          </a:prstGeom>
          <a:solidFill>
            <a:srgbClr val="CCECFF">
              <a:alpha val="60000"/>
            </a:srgbClr>
          </a:solidFill>
        </p:spPr>
        <p:txBody>
          <a:bodyPr>
            <a:noAutofit/>
          </a:bodyPr>
          <a:lstStyle/>
          <a:p>
            <a:r>
              <a:rPr lang="en-US" sz="3600" dirty="0" smtClean="0">
                <a:latin typeface="DilleniaUPC" pitchFamily="18" charset="-34"/>
                <a:cs typeface="DilleniaUPC" pitchFamily="18" charset="-34"/>
              </a:rPr>
              <a:t>If you are unable to pay back a secured loan, the lender may be able to sell it to pay off the loan.</a:t>
            </a:r>
            <a:endParaRPr lang="en-AU" sz="3600" dirty="0" smtClean="0"/>
          </a:p>
        </p:txBody>
      </p:sp>
      <p:sp>
        <p:nvSpPr>
          <p:cNvPr id="5" name="Content Placeholder 2"/>
          <p:cNvSpPr txBox="1">
            <a:spLocks/>
          </p:cNvSpPr>
          <p:nvPr/>
        </p:nvSpPr>
        <p:spPr>
          <a:xfrm>
            <a:off x="457200" y="3284984"/>
            <a:ext cx="8229600" cy="2836912"/>
          </a:xfrm>
          <a:prstGeom prst="roundRect">
            <a:avLst/>
          </a:prstGeom>
          <a:solidFill>
            <a:srgbClr val="CCECFF">
              <a:alpha val="60000"/>
            </a:srgbClr>
          </a:solidFill>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600" b="1" i="0" u="none" strike="noStrike" kern="1200" cap="none" spc="0" normalizeH="0" baseline="0" noProof="0" dirty="0" smtClean="0">
                <a:ln>
                  <a:noFill/>
                </a:ln>
                <a:solidFill>
                  <a:schemeClr val="tx1"/>
                </a:solidFill>
                <a:effectLst/>
                <a:uLnTx/>
                <a:uFillTx/>
                <a:latin typeface="DilleniaUPC" pitchFamily="18" charset="-34"/>
                <a:ea typeface="+mn-ea"/>
                <a:cs typeface="DilleniaUPC" pitchFamily="18" charset="-34"/>
              </a:rPr>
              <a:t>EXAMPLE :</a:t>
            </a:r>
          </a:p>
          <a:p>
            <a:pPr marL="342900" marR="0" lvl="0" indent="-342900" algn="l" defTabSz="914400" rtl="0" eaLnBrk="1" fontAlgn="base" latinLnBrk="0" hangingPunct="1">
              <a:lnSpc>
                <a:spcPct val="100000"/>
              </a:lnSpc>
              <a:spcBef>
                <a:spcPct val="20000"/>
              </a:spcBef>
              <a:spcAft>
                <a:spcPts val="0"/>
              </a:spcAft>
              <a:buClrTx/>
              <a:buSzTx/>
              <a:buFont typeface="Arial" pitchFamily="34" charset="0"/>
              <a:buChar char="•"/>
              <a:tabLst/>
              <a:defRPr/>
            </a:pPr>
            <a:r>
              <a:rPr kumimoji="0" lang="en-US" sz="3600" b="0" i="0" u="none" strike="noStrike" kern="1200" cap="none" spc="0" normalizeH="0" baseline="0" noProof="0" dirty="0" smtClean="0">
                <a:ln>
                  <a:noFill/>
                </a:ln>
                <a:solidFill>
                  <a:schemeClr val="tx1"/>
                </a:solidFill>
                <a:effectLst/>
                <a:uLnTx/>
                <a:uFillTx/>
                <a:latin typeface="DilleniaUPC" pitchFamily="18" charset="-34"/>
                <a:ea typeface="+mn-ea"/>
                <a:cs typeface="DilleniaUPC" pitchFamily="18" charset="-34"/>
              </a:rPr>
              <a:t>Mortgage</a:t>
            </a:r>
            <a:endParaRPr kumimoji="0" lang="en-AU" sz="3600" b="0" i="0" u="none" strike="noStrike" kern="1200" cap="none" spc="0" normalizeH="0" baseline="0" noProof="0" dirty="0" smtClean="0">
              <a:ln>
                <a:noFill/>
              </a:ln>
              <a:solidFill>
                <a:schemeClr val="tx1"/>
              </a:solidFill>
              <a:effectLst/>
              <a:uLnTx/>
              <a:uFillTx/>
              <a:latin typeface="DilleniaUPC" pitchFamily="18" charset="-34"/>
              <a:ea typeface="+mn-ea"/>
              <a:cs typeface="DilleniaUPC" pitchFamily="18" charset="-34"/>
            </a:endParaRPr>
          </a:p>
          <a:p>
            <a:pPr marL="342900" marR="0" lvl="0" indent="-342900" algn="l" defTabSz="914400" rtl="0" eaLnBrk="1" fontAlgn="base" latinLnBrk="0" hangingPunct="1">
              <a:lnSpc>
                <a:spcPct val="100000"/>
              </a:lnSpc>
              <a:spcBef>
                <a:spcPct val="20000"/>
              </a:spcBef>
              <a:spcAft>
                <a:spcPts val="0"/>
              </a:spcAft>
              <a:buClrTx/>
              <a:buSzTx/>
              <a:buFont typeface="Arial" pitchFamily="34" charset="0"/>
              <a:buChar char="•"/>
              <a:tabLst/>
              <a:defRPr/>
            </a:pPr>
            <a:r>
              <a:rPr kumimoji="0" lang="en-US" sz="3600" b="0" i="0" u="none" strike="noStrike" kern="1200" cap="none" spc="0" normalizeH="0" baseline="0" noProof="0" dirty="0" smtClean="0">
                <a:ln>
                  <a:noFill/>
                </a:ln>
                <a:solidFill>
                  <a:schemeClr val="tx1"/>
                </a:solidFill>
                <a:effectLst/>
                <a:uLnTx/>
                <a:uFillTx/>
                <a:latin typeface="DilleniaUPC" pitchFamily="18" charset="-34"/>
                <a:ea typeface="+mn-ea"/>
                <a:cs typeface="DilleniaUPC" pitchFamily="18" charset="-34"/>
              </a:rPr>
              <a:t>Home Equity Line of Credit</a:t>
            </a:r>
            <a:endParaRPr kumimoji="0" lang="en-AU" sz="3600" b="0" i="0" u="none" strike="noStrike" kern="1200" cap="none" spc="0" normalizeH="0" baseline="0" noProof="0" dirty="0" smtClean="0">
              <a:ln>
                <a:noFill/>
              </a:ln>
              <a:solidFill>
                <a:schemeClr val="tx1"/>
              </a:solidFill>
              <a:effectLst/>
              <a:uLnTx/>
              <a:uFillTx/>
              <a:latin typeface="DilleniaUPC" pitchFamily="18" charset="-34"/>
              <a:ea typeface="+mn-ea"/>
              <a:cs typeface="DilleniaUPC" pitchFamily="18" charset="-34"/>
            </a:endParaRPr>
          </a:p>
          <a:p>
            <a:pPr marL="342900" marR="0" lvl="0" indent="-342900" algn="l" defTabSz="914400" rtl="0" eaLnBrk="1" fontAlgn="base" latinLnBrk="0" hangingPunct="1">
              <a:lnSpc>
                <a:spcPct val="100000"/>
              </a:lnSpc>
              <a:spcBef>
                <a:spcPct val="20000"/>
              </a:spcBef>
              <a:spcAft>
                <a:spcPts val="0"/>
              </a:spcAft>
              <a:buClrTx/>
              <a:buSzTx/>
              <a:buFont typeface="Arial" pitchFamily="34" charset="0"/>
              <a:buChar char="•"/>
              <a:tabLst/>
              <a:defRPr/>
            </a:pPr>
            <a:r>
              <a:rPr kumimoji="0" lang="en-US" sz="3600" b="0" i="0" u="none" strike="noStrike" kern="1200" cap="none" spc="0" normalizeH="0" baseline="0" noProof="0" dirty="0" smtClean="0">
                <a:ln>
                  <a:noFill/>
                </a:ln>
                <a:solidFill>
                  <a:schemeClr val="tx1"/>
                </a:solidFill>
                <a:effectLst/>
                <a:uLnTx/>
                <a:uFillTx/>
                <a:latin typeface="DilleniaUPC" pitchFamily="18" charset="-34"/>
                <a:ea typeface="+mn-ea"/>
                <a:cs typeface="DilleniaUPC" pitchFamily="18" charset="-34"/>
              </a:rPr>
              <a:t>Auto Loan (New and Used)</a:t>
            </a:r>
            <a:endParaRPr kumimoji="0" lang="en-AU" sz="3600" b="0" i="0" u="none" strike="noStrike" kern="1200" cap="none" spc="0" normalizeH="0" baseline="0" noProof="0" dirty="0" smtClean="0">
              <a:ln>
                <a:noFill/>
              </a:ln>
              <a:solidFill>
                <a:schemeClr val="tx1"/>
              </a:solidFill>
              <a:effectLst/>
              <a:uLnTx/>
              <a:uFillTx/>
              <a:latin typeface="DilleniaUPC" pitchFamily="18" charset="-34"/>
              <a:ea typeface="+mn-ea"/>
              <a:cs typeface="DilleniaUPC" pitchFamily="18" charset="-34"/>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3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ECFF"/>
          </a:solidFill>
        </p:spPr>
        <p:txBody>
          <a:bodyPr>
            <a:normAutofit fontScale="90000"/>
          </a:bodyPr>
          <a:lstStyle/>
          <a:p>
            <a:r>
              <a:rPr lang="en-US" sz="6500" b="1" dirty="0" smtClean="0">
                <a:latin typeface="DilleniaUPC" pitchFamily="18" charset="-34"/>
                <a:cs typeface="DilleniaUPC" pitchFamily="18" charset="-34"/>
              </a:rPr>
              <a:t>UNSECURED LOAN</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xfrm>
            <a:off x="457200" y="1600201"/>
            <a:ext cx="8229600" cy="4205064"/>
          </a:xfrm>
          <a:prstGeom prst="roundRect">
            <a:avLst/>
          </a:prstGeom>
          <a:solidFill>
            <a:srgbClr val="CCECFF">
              <a:alpha val="60000"/>
            </a:srgbClr>
          </a:solidFill>
        </p:spPr>
        <p:txBody>
          <a:bodyPr>
            <a:normAutofit lnSpcReduction="10000"/>
          </a:bodyPr>
          <a:lstStyle/>
          <a:p>
            <a:pPr lvl="0" fontAlgn="base"/>
            <a:r>
              <a:rPr lang="en-US" sz="3600" dirty="0" smtClean="0">
                <a:latin typeface="DilleniaUPC" pitchFamily="18" charset="-34"/>
                <a:cs typeface="DilleniaUPC" pitchFamily="18" charset="-34"/>
              </a:rPr>
              <a:t>Lenders take more of a risk by making such a loan, with no property or assets to recover in case of default, </a:t>
            </a:r>
            <a:endParaRPr lang="en-AU" sz="3600" dirty="0" smtClean="0">
              <a:latin typeface="DilleniaUPC" pitchFamily="18" charset="-34"/>
              <a:cs typeface="DilleniaUPC" pitchFamily="18" charset="-34"/>
            </a:endParaRPr>
          </a:p>
          <a:p>
            <a:pPr lvl="0" fontAlgn="base"/>
            <a:r>
              <a:rPr lang="en-US" sz="3600" dirty="0" smtClean="0">
                <a:latin typeface="DilleniaUPC" pitchFamily="18" charset="-34"/>
                <a:cs typeface="DilleniaUPC" pitchFamily="18" charset="-34"/>
              </a:rPr>
              <a:t>This is why the interest rates are considerably higher. </a:t>
            </a:r>
            <a:endParaRPr lang="en-AU" sz="3600" dirty="0" smtClean="0">
              <a:latin typeface="DilleniaUPC" pitchFamily="18" charset="-34"/>
              <a:cs typeface="DilleniaUPC" pitchFamily="18" charset="-34"/>
            </a:endParaRPr>
          </a:p>
          <a:p>
            <a:pPr lvl="0" fontAlgn="base"/>
            <a:r>
              <a:rPr lang="en-US" sz="3600" dirty="0" smtClean="0">
                <a:latin typeface="DilleniaUPC" pitchFamily="18" charset="-34"/>
                <a:cs typeface="DilleniaUPC" pitchFamily="18" charset="-34"/>
              </a:rPr>
              <a:t>You will be judged based on the five (5) C's of credit : character, capacity, capital, collateral, and conditions        - these are all criteria used to assess a borrower's creditworthiness.</a:t>
            </a:r>
            <a:r>
              <a:rPr lang="en-US" dirty="0" smtClean="0"/>
              <a:t> </a:t>
            </a:r>
            <a:endParaRPr lang="en-AU"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ECFF"/>
          </a:solidFill>
        </p:spPr>
        <p:txBody>
          <a:bodyPr>
            <a:normAutofit fontScale="90000"/>
          </a:bodyPr>
          <a:lstStyle/>
          <a:p>
            <a:r>
              <a:rPr lang="en-US" sz="7200" b="1" dirty="0" smtClean="0">
                <a:latin typeface="DilleniaUPC" pitchFamily="18" charset="-34"/>
                <a:cs typeface="DilleniaUPC" pitchFamily="18" charset="-34"/>
              </a:rPr>
              <a:t>UNSECURED LOAN</a:t>
            </a:r>
            <a:endParaRPr lang="en-AU" sz="7200" b="1" dirty="0">
              <a:latin typeface="DilleniaUPC" pitchFamily="18" charset="-34"/>
              <a:cs typeface="DilleniaUPC" pitchFamily="18" charset="-34"/>
            </a:endParaRPr>
          </a:p>
        </p:txBody>
      </p:sp>
      <p:sp>
        <p:nvSpPr>
          <p:cNvPr id="3" name="Content Placeholder 2"/>
          <p:cNvSpPr>
            <a:spLocks noGrp="1"/>
          </p:cNvSpPr>
          <p:nvPr>
            <p:ph idx="1"/>
          </p:nvPr>
        </p:nvSpPr>
        <p:spPr>
          <a:xfrm>
            <a:off x="457200" y="1600200"/>
            <a:ext cx="8229600" cy="2764904"/>
          </a:xfrm>
          <a:prstGeom prst="roundRect">
            <a:avLst/>
          </a:prstGeom>
          <a:solidFill>
            <a:srgbClr val="CCECFF">
              <a:alpha val="60000"/>
            </a:srgbClr>
          </a:solidFill>
        </p:spPr>
        <p:txBody>
          <a:bodyPr>
            <a:noAutofit/>
          </a:bodyPr>
          <a:lstStyle/>
          <a:p>
            <a:pPr lvl="0">
              <a:buNone/>
            </a:pPr>
            <a:r>
              <a:rPr lang="en-US" sz="3600" b="1" dirty="0" smtClean="0">
                <a:latin typeface="DilleniaUPC" pitchFamily="18" charset="-34"/>
                <a:cs typeface="DilleniaUPC" pitchFamily="18" charset="-34"/>
              </a:rPr>
              <a:t>EXAMPLE :</a:t>
            </a:r>
          </a:p>
          <a:p>
            <a:pPr lvl="0" fontAlgn="base"/>
            <a:r>
              <a:rPr lang="en-US" sz="3600" dirty="0" smtClean="0">
                <a:latin typeface="DilleniaUPC" pitchFamily="18" charset="-34"/>
                <a:cs typeface="DilleniaUPC" pitchFamily="18" charset="-34"/>
              </a:rPr>
              <a:t>Credit Cards</a:t>
            </a:r>
            <a:endParaRPr lang="en-AU" sz="3600" dirty="0" smtClean="0">
              <a:latin typeface="DilleniaUPC" pitchFamily="18" charset="-34"/>
              <a:cs typeface="DilleniaUPC" pitchFamily="18" charset="-34"/>
            </a:endParaRPr>
          </a:p>
          <a:p>
            <a:pPr lvl="0" fontAlgn="base"/>
            <a:r>
              <a:rPr lang="en-US" sz="3600" dirty="0" smtClean="0">
                <a:latin typeface="DilleniaUPC" pitchFamily="18" charset="-34"/>
                <a:cs typeface="DilleniaUPC" pitchFamily="18" charset="-34"/>
              </a:rPr>
              <a:t>Personal Lines of Credit</a:t>
            </a:r>
            <a:endParaRPr lang="en-AU" sz="3600" dirty="0" smtClean="0">
              <a:latin typeface="DilleniaUPC" pitchFamily="18" charset="-34"/>
              <a:cs typeface="DilleniaUPC" pitchFamily="18" charset="-34"/>
            </a:endParaRPr>
          </a:p>
          <a:p>
            <a:pPr lvl="0" fontAlgn="base"/>
            <a:r>
              <a:rPr lang="en-US" sz="3600" dirty="0" smtClean="0">
                <a:latin typeface="DilleniaUPC" pitchFamily="18" charset="-34"/>
                <a:cs typeface="DilleniaUPC" pitchFamily="18" charset="-34"/>
              </a:rPr>
              <a:t>Student Loans </a:t>
            </a:r>
            <a:endParaRPr lang="en-AU" sz="3600" dirty="0" smtClean="0">
              <a:latin typeface="DilleniaUPC" pitchFamily="18" charset="-34"/>
              <a:cs typeface="DilleniaUPC" pitchFamily="18" charset="-34"/>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FFCCFF"/>
          </a:solidFill>
        </p:spPr>
        <p:txBody>
          <a:bodyPr>
            <a:normAutofit fontScale="90000"/>
          </a:bodyPr>
          <a:lstStyle/>
          <a:p>
            <a:r>
              <a:rPr lang="en-US" sz="7200" b="1" dirty="0" smtClean="0">
                <a:latin typeface="DilleniaUPC" pitchFamily="18" charset="-34"/>
                <a:cs typeface="DilleniaUPC" pitchFamily="18" charset="-34"/>
              </a:rPr>
              <a:t>TYPES OF LOANS</a:t>
            </a:r>
            <a:endParaRPr lang="en-AU" sz="7200" b="1" dirty="0">
              <a:latin typeface="DilleniaUPC" pitchFamily="18" charset="-34"/>
              <a:cs typeface="DilleniaUPC" pitchFamily="18" charset="-34"/>
            </a:endParaRPr>
          </a:p>
        </p:txBody>
      </p:sp>
      <p:sp>
        <p:nvSpPr>
          <p:cNvPr id="3" name="Content Placeholder 2"/>
          <p:cNvSpPr>
            <a:spLocks noGrp="1"/>
          </p:cNvSpPr>
          <p:nvPr>
            <p:ph idx="1"/>
          </p:nvPr>
        </p:nvSpPr>
        <p:spPr>
          <a:xfrm>
            <a:off x="457200" y="1600201"/>
            <a:ext cx="8229600" cy="3412976"/>
          </a:xfrm>
          <a:prstGeom prst="roundRect">
            <a:avLst/>
          </a:prstGeom>
          <a:solidFill>
            <a:srgbClr val="FFCCFF">
              <a:alpha val="60000"/>
            </a:srgbClr>
          </a:solidFill>
        </p:spPr>
        <p:txBody>
          <a:bodyPr>
            <a:normAutofit lnSpcReduction="10000"/>
          </a:bodyPr>
          <a:lstStyle/>
          <a:p>
            <a:r>
              <a:rPr lang="en-US" sz="3600" dirty="0" smtClean="0">
                <a:latin typeface="DilleniaUPC" pitchFamily="18" charset="-34"/>
                <a:cs typeface="DilleniaUPC" pitchFamily="18" charset="-34"/>
              </a:rPr>
              <a:t>Personal Loans</a:t>
            </a:r>
          </a:p>
          <a:p>
            <a:r>
              <a:rPr lang="en-US" sz="3600" dirty="0" smtClean="0">
                <a:latin typeface="DilleniaUPC" pitchFamily="18" charset="-34"/>
                <a:cs typeface="DilleniaUPC" pitchFamily="18" charset="-34"/>
              </a:rPr>
              <a:t>Business Loans</a:t>
            </a:r>
          </a:p>
          <a:p>
            <a:r>
              <a:rPr lang="en-US" sz="3600" dirty="0" smtClean="0">
                <a:latin typeface="DilleniaUPC" pitchFamily="18" charset="-34"/>
                <a:cs typeface="DilleniaUPC" pitchFamily="18" charset="-34"/>
              </a:rPr>
              <a:t>Mortgage Loans</a:t>
            </a:r>
          </a:p>
          <a:p>
            <a:r>
              <a:rPr lang="en-US" sz="3600" dirty="0" smtClean="0">
                <a:latin typeface="DilleniaUPC" pitchFamily="18" charset="-34"/>
                <a:cs typeface="DilleniaUPC" pitchFamily="18" charset="-34"/>
              </a:rPr>
              <a:t>Auto Loans</a:t>
            </a:r>
          </a:p>
          <a:p>
            <a:r>
              <a:rPr lang="en-US" sz="3600" dirty="0" smtClean="0">
                <a:latin typeface="DilleniaUPC" pitchFamily="18" charset="-34"/>
                <a:cs typeface="DilleniaUPC" pitchFamily="18" charset="-34"/>
              </a:rPr>
              <a:t>Home-Equity Loans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FFCC"/>
          </a:solidFill>
        </p:spPr>
        <p:txBody>
          <a:bodyPr>
            <a:normAutofit fontScale="90000"/>
          </a:bodyPr>
          <a:lstStyle/>
          <a:p>
            <a:r>
              <a:rPr lang="en-US" sz="6500" b="1" dirty="0" smtClean="0">
                <a:latin typeface="DilleniaUPC" pitchFamily="18" charset="-34"/>
                <a:cs typeface="DilleniaUPC" pitchFamily="18" charset="-34"/>
              </a:rPr>
              <a:t>PERSONAL LOANS</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prstGeom prst="roundRect">
            <a:avLst/>
          </a:prstGeom>
          <a:solidFill>
            <a:srgbClr val="CCFFCC">
              <a:alpha val="60000"/>
            </a:srgbClr>
          </a:solidFill>
        </p:spPr>
        <p:txBody>
          <a:bodyPr>
            <a:normAutofit/>
          </a:bodyPr>
          <a:lstStyle/>
          <a:p>
            <a:pPr lvl="0"/>
            <a:r>
              <a:rPr lang="en-US" sz="3600" dirty="0" smtClean="0">
                <a:latin typeface="DilleniaUPC" pitchFamily="18" charset="-34"/>
                <a:cs typeface="DilleniaUPC" pitchFamily="18" charset="-34"/>
              </a:rPr>
              <a:t>A loan that establishes consumer credit which is used for </a:t>
            </a:r>
            <a:r>
              <a:rPr lang="en-US" sz="3600" b="1" dirty="0" smtClean="0">
                <a:latin typeface="DilleniaUPC" pitchFamily="18" charset="-34"/>
                <a:cs typeface="DilleniaUPC" pitchFamily="18" charset="-34"/>
              </a:rPr>
              <a:t>personal benefits</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The funds can be used for </a:t>
            </a:r>
            <a:r>
              <a:rPr lang="en-US" sz="3600" b="1" dirty="0" smtClean="0">
                <a:latin typeface="DilleniaUPC" pitchFamily="18" charset="-34"/>
                <a:cs typeface="DilleniaUPC" pitchFamily="18" charset="-34"/>
              </a:rPr>
              <a:t>any purpose</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Personal loans require </a:t>
            </a:r>
            <a:r>
              <a:rPr lang="en-US" sz="3600" b="1" dirty="0" smtClean="0">
                <a:latin typeface="DilleniaUPC" pitchFamily="18" charset="-34"/>
                <a:cs typeface="DilleniaUPC" pitchFamily="18" charset="-34"/>
              </a:rPr>
              <a:t>no collateral</a:t>
            </a:r>
            <a:r>
              <a:rPr lang="en-US" sz="3600" dirty="0" smtClean="0">
                <a:latin typeface="DilleniaUPC" pitchFamily="18" charset="-34"/>
                <a:cs typeface="DilleniaUPC" pitchFamily="18" charset="-34"/>
              </a:rPr>
              <a:t> </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Interest rates are determined by your credit rating</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Repayment generally range from one to five years</a:t>
            </a:r>
            <a:endParaRPr lang="en-AU" sz="3600" dirty="0" smtClean="0">
              <a:latin typeface="DilleniaUPC" pitchFamily="18" charset="-34"/>
              <a:cs typeface="DilleniaUPC" pitchFamily="18" charset="-34"/>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print"/>
          <a:srcRect/>
          <a:stretch>
            <a:fillRect/>
          </a:stretch>
        </p:blipFill>
        <p:spPr bwMode="auto">
          <a:xfrm>
            <a:off x="1776264" y="1455612"/>
            <a:ext cx="5676056" cy="5213748"/>
          </a:xfrm>
          <a:prstGeom prst="rect">
            <a:avLst/>
          </a:prstGeom>
          <a:noFill/>
          <a:ln w="9525">
            <a:noFill/>
            <a:miter lim="800000"/>
            <a:headEnd/>
            <a:tailEnd/>
          </a:ln>
        </p:spPr>
      </p:pic>
      <p:sp>
        <p:nvSpPr>
          <p:cNvPr id="6" name="Title 5"/>
          <p:cNvSpPr>
            <a:spLocks noGrp="1"/>
          </p:cNvSpPr>
          <p:nvPr>
            <p:ph type="title"/>
          </p:nvPr>
        </p:nvSpPr>
        <p:spPr>
          <a:prstGeom prst="roundRect">
            <a:avLst/>
          </a:prstGeom>
          <a:solidFill>
            <a:srgbClr val="CCFFCC"/>
          </a:solidFill>
        </p:spPr>
        <p:txBody>
          <a:bodyPr vert="horz" lIns="91440" tIns="45720" rIns="91440" bIns="45720" rtlCol="0" anchor="ctr">
            <a:normAutofit/>
          </a:bodyPr>
          <a:lstStyle/>
          <a:p>
            <a:r>
              <a:rPr lang="en-US" sz="5900" b="1" dirty="0" smtClean="0">
                <a:latin typeface="DilleniaUPC" pitchFamily="18" charset="-34"/>
                <a:cs typeface="DilleniaUPC" pitchFamily="18" charset="-34"/>
              </a:rPr>
              <a:t>PERSONAL LOANS (Cont.)</a:t>
            </a:r>
            <a:endParaRPr lang="en-AU" sz="5900" b="1" dirty="0" smtClean="0">
              <a:latin typeface="DilleniaUPC" pitchFamily="18" charset="-34"/>
              <a:cs typeface="DilleniaUPC" pitchFamily="18" charset="-34"/>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FFCC"/>
          </a:solidFill>
        </p:spPr>
        <p:txBody>
          <a:bodyPr vert="horz" lIns="91440" tIns="45720" rIns="91440" bIns="45720" rtlCol="0" anchor="ctr">
            <a:normAutofit/>
          </a:bodyPr>
          <a:lstStyle/>
          <a:p>
            <a:r>
              <a:rPr lang="en-US" sz="5900" b="1" dirty="0" smtClean="0">
                <a:latin typeface="DilleniaUPC" pitchFamily="18" charset="-34"/>
                <a:cs typeface="DilleniaUPC" pitchFamily="18" charset="-34"/>
              </a:rPr>
              <a:t>PERSONAL LOANS (Cont.)</a:t>
            </a:r>
            <a:endParaRPr lang="en-AU" sz="5900" b="1" dirty="0" smtClean="0">
              <a:latin typeface="DilleniaUPC" pitchFamily="18" charset="-34"/>
              <a:cs typeface="DilleniaUPC" pitchFamily="18" charset="-34"/>
            </a:endParaRPr>
          </a:p>
        </p:txBody>
      </p:sp>
      <p:pic>
        <p:nvPicPr>
          <p:cNvPr id="3" name="Picture 2"/>
          <p:cNvPicPr/>
          <p:nvPr/>
        </p:nvPicPr>
        <p:blipFill>
          <a:blip r:embed="rId2" cstate="print"/>
          <a:srcRect/>
          <a:stretch>
            <a:fillRect/>
          </a:stretch>
        </p:blipFill>
        <p:spPr bwMode="auto">
          <a:xfrm>
            <a:off x="1691680" y="1412776"/>
            <a:ext cx="5544616" cy="5295487"/>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ECFF"/>
          </a:solidFill>
        </p:spPr>
        <p:txBody>
          <a:bodyPr>
            <a:noAutofit/>
          </a:bodyPr>
          <a:lstStyle/>
          <a:p>
            <a:r>
              <a:rPr lang="en-US" sz="7200" b="1" dirty="0" smtClean="0">
                <a:latin typeface="DilleniaUPC" pitchFamily="18" charset="-34"/>
                <a:cs typeface="DilleniaUPC" pitchFamily="18" charset="-34"/>
              </a:rPr>
              <a:t>TYPES OF DEPOSITS</a:t>
            </a:r>
            <a:endParaRPr lang="en-AU" sz="7200" b="1" dirty="0">
              <a:latin typeface="DilleniaUPC" pitchFamily="18" charset="-34"/>
              <a:cs typeface="DilleniaUPC" pitchFamily="18" charset="-34"/>
            </a:endParaRPr>
          </a:p>
        </p:txBody>
      </p:sp>
      <p:sp>
        <p:nvSpPr>
          <p:cNvPr id="3" name="Content Placeholder 2"/>
          <p:cNvSpPr>
            <a:spLocks noGrp="1"/>
          </p:cNvSpPr>
          <p:nvPr>
            <p:ph idx="1"/>
          </p:nvPr>
        </p:nvSpPr>
        <p:spPr>
          <a:xfrm>
            <a:off x="457200" y="1600201"/>
            <a:ext cx="8229600" cy="4061048"/>
          </a:xfrm>
          <a:prstGeom prst="roundRect">
            <a:avLst/>
          </a:prstGeom>
          <a:solidFill>
            <a:srgbClr val="CCECFF">
              <a:alpha val="60000"/>
            </a:srgbClr>
          </a:solidFill>
        </p:spPr>
        <p:txBody>
          <a:bodyPr>
            <a:normAutofit/>
          </a:bodyPr>
          <a:lstStyle/>
          <a:p>
            <a:r>
              <a:rPr lang="en-US" sz="4000" dirty="0" smtClean="0">
                <a:latin typeface="DilleniaUPC" pitchFamily="18" charset="-34"/>
                <a:cs typeface="DilleniaUPC" pitchFamily="18" charset="-34"/>
              </a:rPr>
              <a:t>Current Accounts</a:t>
            </a:r>
          </a:p>
          <a:p>
            <a:r>
              <a:rPr lang="en-US" sz="4000" dirty="0" smtClean="0">
                <a:latin typeface="DilleniaUPC" pitchFamily="18" charset="-34"/>
                <a:cs typeface="DilleniaUPC" pitchFamily="18" charset="-34"/>
              </a:rPr>
              <a:t>Savings Accounts</a:t>
            </a:r>
          </a:p>
          <a:p>
            <a:r>
              <a:rPr lang="en-US" sz="4000" dirty="0" smtClean="0">
                <a:latin typeface="DilleniaUPC" pitchFamily="18" charset="-34"/>
                <a:cs typeface="DilleniaUPC" pitchFamily="18" charset="-34"/>
              </a:rPr>
              <a:t>Term Deposits</a:t>
            </a:r>
          </a:p>
          <a:p>
            <a:r>
              <a:rPr lang="en-US" sz="4000" dirty="0" smtClean="0">
                <a:latin typeface="DilleniaUPC" pitchFamily="18" charset="-34"/>
                <a:cs typeface="DilleniaUPC" pitchFamily="18" charset="-34"/>
              </a:rPr>
              <a:t>Foreign Currency Deposits</a:t>
            </a:r>
          </a:p>
          <a:p>
            <a:r>
              <a:rPr lang="en-US" sz="4000" dirty="0" smtClean="0">
                <a:latin typeface="DilleniaUPC" pitchFamily="18" charset="-34"/>
                <a:cs typeface="DilleniaUPC" pitchFamily="18" charset="-34"/>
              </a:rPr>
              <a:t>Structured Deposits</a:t>
            </a:r>
          </a:p>
          <a:p>
            <a:pPr>
              <a:buNone/>
            </a:pPr>
            <a:endParaRPr lang="en-US"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prstGeom prst="roundRect">
            <a:avLst/>
          </a:prstGeom>
          <a:solidFill>
            <a:srgbClr val="FFCC99"/>
          </a:solidFill>
        </p:spPr>
        <p:txBody>
          <a:bodyPr>
            <a:normAutofit fontScale="90000"/>
          </a:bodyPr>
          <a:lstStyle/>
          <a:p>
            <a:r>
              <a:rPr lang="en-US" sz="6500" b="1" dirty="0" smtClean="0">
                <a:latin typeface="DilleniaUPC" pitchFamily="18" charset="-34"/>
                <a:cs typeface="DilleniaUPC" pitchFamily="18" charset="-34"/>
              </a:rPr>
              <a:t>BUSINESS LOANS</a:t>
            </a:r>
            <a:endParaRPr lang="en-AU" sz="6500" b="1" dirty="0">
              <a:latin typeface="DilleniaUPC" pitchFamily="18" charset="-34"/>
              <a:cs typeface="DilleniaUPC" pitchFamily="18" charset="-34"/>
            </a:endParaRPr>
          </a:p>
        </p:txBody>
      </p:sp>
      <p:sp>
        <p:nvSpPr>
          <p:cNvPr id="4" name="Content Placeholder 3"/>
          <p:cNvSpPr>
            <a:spLocks noGrp="1"/>
          </p:cNvSpPr>
          <p:nvPr>
            <p:ph idx="1"/>
          </p:nvPr>
        </p:nvSpPr>
        <p:spPr>
          <a:prstGeom prst="roundRect">
            <a:avLst/>
          </a:prstGeom>
          <a:solidFill>
            <a:srgbClr val="FFCC99">
              <a:alpha val="60000"/>
            </a:srgbClr>
          </a:solidFill>
        </p:spPr>
        <p:txBody>
          <a:bodyPr>
            <a:normAutofit/>
          </a:bodyPr>
          <a:lstStyle/>
          <a:p>
            <a:pPr lvl="0"/>
            <a:r>
              <a:rPr lang="en-US" sz="3600" dirty="0" smtClean="0">
                <a:latin typeface="DilleniaUPC" pitchFamily="18" charset="-34"/>
                <a:cs typeface="DilleniaUPC" pitchFamily="18" charset="-34"/>
              </a:rPr>
              <a:t>With a business loan, you are lent a certain sum of money over a period of years, and the interest rate and monthly payments are fixed over the term</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Some of the business loan providers offer access to short-term finance and may offer sums of up to £30,000 for up to a year. Others will allow you to borrow larger sums over a longer period.</a:t>
            </a:r>
            <a:endParaRPr lang="en-AU" sz="3600" dirty="0" smtClean="0">
              <a:latin typeface="DilleniaUPC" pitchFamily="18" charset="-34"/>
              <a:cs typeface="DilleniaUPC" pitchFamily="18" charset="-34"/>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FFCC99"/>
          </a:solidFill>
        </p:spPr>
        <p:txBody>
          <a:bodyPr>
            <a:normAutofit fontScale="90000"/>
          </a:bodyPr>
          <a:lstStyle/>
          <a:p>
            <a:r>
              <a:rPr lang="en-US" sz="6500" b="1" dirty="0" smtClean="0">
                <a:latin typeface="DilleniaUPC" pitchFamily="18" charset="-34"/>
                <a:cs typeface="DilleniaUPC" pitchFamily="18" charset="-34"/>
              </a:rPr>
              <a:t>BUSINESS LOANS (Cont.)</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xfrm>
            <a:off x="457200" y="1600201"/>
            <a:ext cx="8229600" cy="4205064"/>
          </a:xfrm>
          <a:prstGeom prst="roundRect">
            <a:avLst/>
          </a:prstGeom>
          <a:solidFill>
            <a:srgbClr val="FFCC99">
              <a:alpha val="60000"/>
            </a:srgbClr>
          </a:solidFill>
        </p:spPr>
        <p:txBody>
          <a:bodyPr anchor="ctr">
            <a:normAutofit fontScale="92500" lnSpcReduction="10000"/>
          </a:bodyPr>
          <a:lstStyle/>
          <a:p>
            <a:pPr lvl="0"/>
            <a:r>
              <a:rPr lang="en-US" sz="3600" b="1" dirty="0" smtClean="0">
                <a:latin typeface="DilleniaUPC" pitchFamily="18" charset="-34"/>
                <a:cs typeface="DilleniaUPC" pitchFamily="18" charset="-34"/>
              </a:rPr>
              <a:t>Key different between large and small businesses to obtain the business loan.</a:t>
            </a:r>
            <a:endParaRPr lang="en-AU" sz="3600" b="1" dirty="0" smtClean="0">
              <a:latin typeface="DilleniaUPC" pitchFamily="18" charset="-34"/>
              <a:cs typeface="DilleniaUPC" pitchFamily="18" charset="-34"/>
            </a:endParaRPr>
          </a:p>
          <a:p>
            <a:pPr lvl="1">
              <a:buNone/>
            </a:pPr>
            <a:r>
              <a:rPr lang="en-US" sz="3600" dirty="0" smtClean="0">
                <a:latin typeface="DilleniaUPC" pitchFamily="18" charset="-34"/>
                <a:cs typeface="DilleniaUPC" pitchFamily="18" charset="-34"/>
              </a:rPr>
              <a:t>1. Larger businesses have more assets used as collateral. </a:t>
            </a:r>
            <a:endParaRPr lang="en-AU" sz="3600" dirty="0" smtClean="0">
              <a:latin typeface="DilleniaUPC" pitchFamily="18" charset="-34"/>
              <a:cs typeface="DilleniaUPC" pitchFamily="18" charset="-34"/>
            </a:endParaRPr>
          </a:p>
          <a:p>
            <a:pPr lvl="1">
              <a:buNone/>
            </a:pPr>
            <a:r>
              <a:rPr lang="en-US" sz="3600" dirty="0" smtClean="0">
                <a:latin typeface="DilleniaUPC" pitchFamily="18" charset="-34"/>
                <a:cs typeface="DilleniaUPC" pitchFamily="18" charset="-34"/>
              </a:rPr>
              <a:t>2. Larger companies tend to have a longer and larger business history with the providers. So it is not very hard to get loan as the company has already had some kind of connection with the loan providers.</a:t>
            </a:r>
            <a:endParaRPr lang="en-AU" sz="3600" dirty="0" smtClean="0">
              <a:latin typeface="DilleniaUPC" pitchFamily="18" charset="-34"/>
              <a:cs typeface="DilleniaUPC" pitchFamily="18" charset="-34"/>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FFCC99"/>
          </a:solidFill>
        </p:spPr>
        <p:txBody>
          <a:bodyPr>
            <a:normAutofit fontScale="90000"/>
          </a:bodyPr>
          <a:lstStyle/>
          <a:p>
            <a:r>
              <a:rPr lang="en-US" sz="6500" b="1" dirty="0" smtClean="0">
                <a:latin typeface="DilleniaUPC" pitchFamily="18" charset="-34"/>
                <a:cs typeface="DilleniaUPC" pitchFamily="18" charset="-34"/>
              </a:rPr>
              <a:t>BUSINESS LOANS (Cont.)</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xfrm>
            <a:off x="457200" y="1600201"/>
            <a:ext cx="8229600" cy="4205064"/>
          </a:xfrm>
          <a:prstGeom prst="roundRect">
            <a:avLst/>
          </a:prstGeom>
          <a:solidFill>
            <a:srgbClr val="FFCC99">
              <a:alpha val="60000"/>
            </a:srgbClr>
          </a:solidFill>
        </p:spPr>
        <p:txBody>
          <a:bodyPr anchor="ctr">
            <a:normAutofit/>
          </a:bodyPr>
          <a:lstStyle/>
          <a:p>
            <a:pPr lvl="0"/>
            <a:r>
              <a:rPr lang="en-US" sz="3600" b="1" dirty="0" smtClean="0">
                <a:latin typeface="DilleniaUPC" pitchFamily="18" charset="-34"/>
                <a:cs typeface="DilleniaUPC" pitchFamily="18" charset="-34"/>
              </a:rPr>
              <a:t>Key different between large and small businesses to obtain the business loan.</a:t>
            </a:r>
            <a:endParaRPr lang="en-AU" sz="3600" b="1" dirty="0" smtClean="0">
              <a:latin typeface="DilleniaUPC" pitchFamily="18" charset="-34"/>
              <a:cs typeface="DilleniaUPC" pitchFamily="18" charset="-34"/>
            </a:endParaRPr>
          </a:p>
          <a:p>
            <a:pPr lvl="1">
              <a:buNone/>
            </a:pPr>
            <a:r>
              <a:rPr lang="en-US" sz="3600" dirty="0" smtClean="0">
                <a:latin typeface="DilleniaUPC" pitchFamily="18" charset="-34"/>
                <a:cs typeface="DilleniaUPC" pitchFamily="18" charset="-34"/>
              </a:rPr>
              <a:t>3. Lastly, larger companies have reputations that are more established than those of smaller companies. So, providers tend to lend the load easily to larger company since the risk of failure is very small.</a:t>
            </a:r>
            <a:endParaRPr lang="en-AU" sz="3600" dirty="0" smtClean="0">
              <a:latin typeface="DilleniaUPC" pitchFamily="18" charset="-34"/>
              <a:cs typeface="DilleniaUPC" pitchFamily="18" charset="-34"/>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925144"/>
          </a:xfrm>
          <a:prstGeom prst="roundRect">
            <a:avLst/>
          </a:prstGeom>
          <a:solidFill>
            <a:srgbClr val="FFCC99">
              <a:alpha val="60000"/>
            </a:srgbClr>
          </a:solidFill>
        </p:spPr>
        <p:txBody>
          <a:bodyPr/>
          <a:lstStyle/>
          <a:p>
            <a:pPr>
              <a:buNone/>
            </a:pPr>
            <a:r>
              <a:rPr lang="en-US" sz="3600" b="1" dirty="0" smtClean="0">
                <a:latin typeface="DilleniaUPC" pitchFamily="18" charset="-34"/>
                <a:cs typeface="DilleniaUPC" pitchFamily="18" charset="-34"/>
              </a:rPr>
              <a:t>EXAMPLE :</a:t>
            </a:r>
          </a:p>
          <a:p>
            <a:r>
              <a:rPr lang="en-US" sz="3600" dirty="0" smtClean="0">
                <a:latin typeface="DilleniaUPC" pitchFamily="18" charset="-34"/>
                <a:cs typeface="DilleniaUPC" pitchFamily="18" charset="-34"/>
              </a:rPr>
              <a:t>“</a:t>
            </a:r>
            <a:r>
              <a:rPr lang="th-TH" sz="3600" dirty="0" smtClean="0">
                <a:latin typeface="DilleniaUPC" pitchFamily="18" charset="-34"/>
                <a:cs typeface="DilleniaUPC" pitchFamily="18" charset="-34"/>
              </a:rPr>
              <a:t>สินเชื่อธุรกิจรายย่อย กล้าคิด ก็กล้าให้</a:t>
            </a:r>
            <a:r>
              <a:rPr lang="en-US" sz="3600" dirty="0" smtClean="0">
                <a:latin typeface="DilleniaUPC" pitchFamily="18" charset="-34"/>
                <a:cs typeface="DilleniaUPC" pitchFamily="18" charset="-34"/>
              </a:rPr>
              <a:t>” by SCB Bank (Closed-ended loan)</a:t>
            </a:r>
            <a:endParaRPr lang="en-AU" sz="3600" dirty="0" smtClean="0">
              <a:latin typeface="DilleniaUPC" pitchFamily="18" charset="-34"/>
              <a:cs typeface="DilleniaUPC" pitchFamily="18" charset="-34"/>
            </a:endParaRPr>
          </a:p>
          <a:p>
            <a:pPr>
              <a:buNone/>
            </a:pPr>
            <a:endParaRPr lang="en-AU" dirty="0"/>
          </a:p>
        </p:txBody>
      </p:sp>
      <p:sp>
        <p:nvSpPr>
          <p:cNvPr id="4" name="Title 1"/>
          <p:cNvSpPr>
            <a:spLocks noGrp="1"/>
          </p:cNvSpPr>
          <p:nvPr>
            <p:ph type="title"/>
          </p:nvPr>
        </p:nvSpPr>
        <p:spPr>
          <a:prstGeom prst="roundRect">
            <a:avLst/>
          </a:prstGeom>
          <a:solidFill>
            <a:srgbClr val="FFCC99"/>
          </a:solidFill>
        </p:spPr>
        <p:txBody>
          <a:bodyPr>
            <a:normAutofit fontScale="90000"/>
          </a:bodyPr>
          <a:lstStyle/>
          <a:p>
            <a:r>
              <a:rPr lang="en-US" sz="6500" b="1" dirty="0" smtClean="0">
                <a:latin typeface="DilleniaUPC" pitchFamily="18" charset="-34"/>
                <a:cs typeface="DilleniaUPC" pitchFamily="18" charset="-34"/>
              </a:rPr>
              <a:t>BUSINESS LOANS (Cont.)</a:t>
            </a:r>
            <a:endParaRPr lang="en-AU" sz="6500" b="1" dirty="0">
              <a:latin typeface="DilleniaUPC" pitchFamily="18" charset="-34"/>
              <a:cs typeface="DilleniaUPC" pitchFamily="18" charset="-34"/>
            </a:endParaRPr>
          </a:p>
        </p:txBody>
      </p:sp>
      <p:pic>
        <p:nvPicPr>
          <p:cNvPr id="40964" name="Picture 4" descr="http://www.scb.co.th/stocks/extra/0024f6.jpg"/>
          <p:cNvPicPr>
            <a:picLocks noChangeAspect="1" noChangeArrowheads="1"/>
          </p:cNvPicPr>
          <p:nvPr/>
        </p:nvPicPr>
        <p:blipFill>
          <a:blip r:embed="rId2" cstate="print"/>
          <a:srcRect/>
          <a:stretch>
            <a:fillRect/>
          </a:stretch>
        </p:blipFill>
        <p:spPr bwMode="auto">
          <a:xfrm>
            <a:off x="1691680" y="3789040"/>
            <a:ext cx="5929760" cy="2448272"/>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CCFF"/>
          </a:solidFill>
        </p:spPr>
        <p:txBody>
          <a:bodyPr>
            <a:normAutofit fontScale="90000"/>
          </a:bodyPr>
          <a:lstStyle/>
          <a:p>
            <a:r>
              <a:rPr lang="en-US" sz="6500" b="1" dirty="0" smtClean="0">
                <a:latin typeface="DilleniaUPC" pitchFamily="18" charset="-34"/>
                <a:cs typeface="DilleniaUPC" pitchFamily="18" charset="-34"/>
              </a:rPr>
              <a:t>MORTGAGE LOANS</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xfrm>
            <a:off x="457200" y="1600200"/>
            <a:ext cx="8229600" cy="4997152"/>
          </a:xfrm>
          <a:prstGeom prst="roundRect">
            <a:avLst/>
          </a:prstGeom>
          <a:solidFill>
            <a:srgbClr val="CCCCFF">
              <a:alpha val="60000"/>
            </a:srgbClr>
          </a:solidFill>
        </p:spPr>
        <p:txBody>
          <a:bodyPr anchor="ctr">
            <a:noAutofit/>
          </a:bodyPr>
          <a:lstStyle/>
          <a:p>
            <a:pPr lvl="0"/>
            <a:r>
              <a:rPr lang="en-US" sz="3600" dirty="0" smtClean="0">
                <a:latin typeface="DilleniaUPC" pitchFamily="18" charset="-34"/>
                <a:cs typeface="DilleniaUPC" pitchFamily="18" charset="-34"/>
              </a:rPr>
              <a:t>To make large real estate purchases without paying the entire value of the purchase up front</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Usually with specified payment periods and interest rates</a:t>
            </a:r>
            <a:endParaRPr lang="en-AU" sz="3600" dirty="0" smtClean="0">
              <a:latin typeface="DilleniaUPC" pitchFamily="18" charset="-34"/>
              <a:cs typeface="DilleniaUPC" pitchFamily="18" charset="-34"/>
            </a:endParaRPr>
          </a:p>
          <a:p>
            <a:pPr>
              <a:tabLst>
                <a:tab pos="7977188" algn="l"/>
              </a:tabLst>
            </a:pPr>
            <a:r>
              <a:rPr lang="en-US" sz="3600" dirty="0" smtClean="0">
                <a:latin typeface="DilleniaUPC" pitchFamily="18" charset="-34"/>
                <a:cs typeface="DilleniaUPC" pitchFamily="18" charset="-34"/>
              </a:rPr>
              <a:t>The borrower gives the lender a lien on the property as collateral for the loan</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The lien on the property expires when the mortgage is paid off in full</a:t>
            </a:r>
            <a:endParaRPr lang="en-AU" sz="3600" dirty="0" smtClean="0">
              <a:latin typeface="DilleniaUPC" pitchFamily="18" charset="-34"/>
              <a:cs typeface="DilleniaUPC" pitchFamily="18" charset="-34"/>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CCFF"/>
          </a:solidFill>
        </p:spPr>
        <p:txBody>
          <a:bodyPr>
            <a:normAutofit fontScale="90000"/>
          </a:bodyPr>
          <a:lstStyle/>
          <a:p>
            <a:r>
              <a:rPr lang="en-US" sz="6500" b="1" dirty="0" smtClean="0">
                <a:latin typeface="DilleniaUPC" pitchFamily="18" charset="-34"/>
                <a:cs typeface="DilleniaUPC" pitchFamily="18" charset="-34"/>
              </a:rPr>
              <a:t>MORTGAGE LOANS (Cont.)</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xfrm>
            <a:off x="467544" y="1600201"/>
            <a:ext cx="8229600" cy="2692895"/>
          </a:xfrm>
          <a:prstGeom prst="roundRect">
            <a:avLst/>
          </a:prstGeom>
          <a:solidFill>
            <a:srgbClr val="CCCCFF">
              <a:alpha val="60000"/>
            </a:srgbClr>
          </a:solidFill>
        </p:spPr>
        <p:txBody>
          <a:bodyPr>
            <a:noAutofit/>
          </a:bodyPr>
          <a:lstStyle/>
          <a:p>
            <a:pPr lvl="0"/>
            <a:r>
              <a:rPr lang="en-US" sz="3600" dirty="0" smtClean="0">
                <a:latin typeface="DilleniaUPC" pitchFamily="18" charset="-34"/>
                <a:cs typeface="DilleniaUPC" pitchFamily="18" charset="-34"/>
              </a:rPr>
              <a:t>If the borrower stops paying the mortgage, the bank can foreclose.</a:t>
            </a:r>
            <a:endParaRPr lang="en-AU" sz="3600" dirty="0" smtClean="0">
              <a:latin typeface="DilleniaUPC" pitchFamily="18" charset="-34"/>
              <a:cs typeface="DilleniaUPC" pitchFamily="18" charset="-34"/>
            </a:endParaRPr>
          </a:p>
          <a:p>
            <a:pPr lvl="0"/>
            <a:r>
              <a:rPr lang="en-US" sz="3600" b="1" dirty="0" smtClean="0">
                <a:latin typeface="DilleniaUPC" pitchFamily="18" charset="-34"/>
                <a:cs typeface="DilleniaUPC" pitchFamily="18" charset="-34"/>
              </a:rPr>
              <a:t>Longer term mortgages</a:t>
            </a:r>
            <a:r>
              <a:rPr lang="en-US" sz="3600" dirty="0" smtClean="0">
                <a:latin typeface="DilleniaUPC" pitchFamily="18" charset="-34"/>
                <a:cs typeface="DilleniaUPC" pitchFamily="18" charset="-34"/>
              </a:rPr>
              <a:t> usually carry a higher interest rate than </a:t>
            </a:r>
            <a:r>
              <a:rPr lang="en-US" sz="3600" b="1" dirty="0" smtClean="0">
                <a:latin typeface="DilleniaUPC" pitchFamily="18" charset="-34"/>
                <a:cs typeface="DilleniaUPC" pitchFamily="18" charset="-34"/>
              </a:rPr>
              <a:t>shorter term mortgages</a:t>
            </a:r>
            <a:endParaRPr lang="en-AU" sz="3600" dirty="0" smtClean="0">
              <a:latin typeface="DilleniaUPC" pitchFamily="18" charset="-34"/>
              <a:cs typeface="DilleniaUPC" pitchFamily="18" charset="-34"/>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prstGeom prst="roundRect">
            <a:avLst/>
          </a:prstGeom>
          <a:solidFill>
            <a:srgbClr val="CCCCFF"/>
          </a:solidFill>
        </p:spPr>
        <p:txBody>
          <a:bodyPr>
            <a:normAutofit fontScale="90000"/>
          </a:bodyPr>
          <a:lstStyle/>
          <a:p>
            <a:r>
              <a:rPr lang="en-US" sz="6500" b="1" dirty="0" smtClean="0">
                <a:latin typeface="DilleniaUPC" pitchFamily="18" charset="-34"/>
                <a:cs typeface="DilleniaUPC" pitchFamily="18" charset="-34"/>
              </a:rPr>
              <a:t>MORTGAGE LOANS (Cont.)</a:t>
            </a:r>
            <a:endParaRPr lang="en-AU" sz="6500" b="1" dirty="0">
              <a:latin typeface="DilleniaUPC" pitchFamily="18" charset="-34"/>
              <a:cs typeface="DilleniaUPC" pitchFamily="18" charset="-34"/>
            </a:endParaRPr>
          </a:p>
        </p:txBody>
      </p:sp>
      <p:pic>
        <p:nvPicPr>
          <p:cNvPr id="5" name="Content Placeholder 4" descr="Standard Chartered Bank"/>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043608" y="1772816"/>
            <a:ext cx="2592288" cy="1080120"/>
          </a:xfrm>
          <a:prstGeom prst="rect">
            <a:avLst/>
          </a:prstGeom>
          <a:noFill/>
          <a:ln>
            <a:noFill/>
          </a:ln>
        </p:spPr>
      </p:pic>
      <p:pic>
        <p:nvPicPr>
          <p:cNvPr id="6" name="Picture 5" descr="MortgageOne"/>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3928" y="1628800"/>
            <a:ext cx="4032448" cy="1800200"/>
          </a:xfrm>
          <a:prstGeom prst="rect">
            <a:avLst/>
          </a:prstGeom>
          <a:noFill/>
          <a:ln>
            <a:noFill/>
          </a:ln>
        </p:spPr>
      </p:pic>
      <p:pic>
        <p:nvPicPr>
          <p:cNvPr id="7" name="Picture 6" descr="Mortgage Compariso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5696" y="3573016"/>
            <a:ext cx="5652733" cy="2949699"/>
          </a:xfrm>
          <a:prstGeom prst="rect">
            <a:avLst/>
          </a:prstGeom>
          <a:noFill/>
          <a:ln>
            <a:no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925144"/>
          </a:xfrm>
          <a:prstGeom prst="roundRect">
            <a:avLst/>
          </a:prstGeom>
          <a:solidFill>
            <a:srgbClr val="CCCCFF">
              <a:alpha val="60000"/>
            </a:srgbClr>
          </a:solidFill>
        </p:spPr>
        <p:txBody>
          <a:bodyPr>
            <a:noAutofit/>
          </a:bodyPr>
          <a:lstStyle/>
          <a:p>
            <a:pPr lvl="0"/>
            <a:r>
              <a:rPr lang="en-US" sz="3600" dirty="0" smtClean="0">
                <a:latin typeface="DilleniaUPC" pitchFamily="18" charset="-34"/>
                <a:cs typeface="DilleniaUPC" pitchFamily="18" charset="-34"/>
              </a:rPr>
              <a:t>A customer can repay both principle and interest more than the stated amount, but not more than 50% of the remaining principle as recorded in the monthly statement. The excess amount can be withdrawn according to the bank's policy.</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Normal mortgage interest was calculated at a fixed rate of 1.99% for one year, after which interest was calculated at MHR - 0.5% or 6.69% per annum.</a:t>
            </a:r>
            <a:endParaRPr lang="en-AU" sz="3600" dirty="0" smtClean="0">
              <a:latin typeface="DilleniaUPC" pitchFamily="18" charset="-34"/>
              <a:cs typeface="DilleniaUPC" pitchFamily="18" charset="-34"/>
            </a:endParaRPr>
          </a:p>
        </p:txBody>
      </p:sp>
      <p:sp>
        <p:nvSpPr>
          <p:cNvPr id="5" name="Title 1"/>
          <p:cNvSpPr>
            <a:spLocks noGrp="1"/>
          </p:cNvSpPr>
          <p:nvPr>
            <p:ph type="title"/>
          </p:nvPr>
        </p:nvSpPr>
        <p:spPr>
          <a:prstGeom prst="roundRect">
            <a:avLst/>
          </a:prstGeom>
          <a:solidFill>
            <a:srgbClr val="CCCCFF"/>
          </a:solidFill>
        </p:spPr>
        <p:txBody>
          <a:bodyPr>
            <a:normAutofit fontScale="90000"/>
          </a:bodyPr>
          <a:lstStyle/>
          <a:p>
            <a:r>
              <a:rPr lang="en-US" sz="6500" b="1" dirty="0" smtClean="0">
                <a:latin typeface="DilleniaUPC" pitchFamily="18" charset="-34"/>
                <a:cs typeface="DilleniaUPC" pitchFamily="18" charset="-34"/>
              </a:rPr>
              <a:t>MORTGAGE LOANS (Cont.)</a:t>
            </a:r>
            <a:endParaRPr lang="en-AU" sz="6500" b="1" dirty="0">
              <a:latin typeface="DilleniaUPC" pitchFamily="18" charset="-34"/>
              <a:cs typeface="DilleniaUPC" pitchFamily="18" charset="-34"/>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1900808"/>
          </a:xfrm>
          <a:prstGeom prst="roundRect">
            <a:avLst/>
          </a:prstGeom>
          <a:solidFill>
            <a:srgbClr val="CCCCFF">
              <a:alpha val="60000"/>
            </a:srgbClr>
          </a:solidFill>
        </p:spPr>
        <p:txBody>
          <a:bodyPr>
            <a:noAutofit/>
          </a:bodyPr>
          <a:lstStyle/>
          <a:p>
            <a:pPr lvl="0"/>
            <a:r>
              <a:rPr lang="en-US" sz="3600" dirty="0" err="1" smtClean="0">
                <a:latin typeface="DilleniaUPC" pitchFamily="18" charset="-34"/>
                <a:cs typeface="DilleniaUPC" pitchFamily="18" charset="-34"/>
              </a:rPr>
              <a:t>MortgageOne</a:t>
            </a:r>
            <a:r>
              <a:rPr lang="en-US" sz="3600" dirty="0" smtClean="0">
                <a:latin typeface="DilleniaUPC" pitchFamily="18" charset="-34"/>
                <a:cs typeface="DilleniaUPC" pitchFamily="18" charset="-34"/>
              </a:rPr>
              <a:t> interest calculation was calculated at MHR - 2.00% or 5.19% for years 1-3. Afterwards the interest was calculated at MHR - 0.5% or 6.69% per annum</a:t>
            </a:r>
            <a:endParaRPr lang="en-AU" sz="3600" dirty="0" smtClean="0">
              <a:latin typeface="DilleniaUPC" pitchFamily="18" charset="-34"/>
              <a:cs typeface="DilleniaUPC" pitchFamily="18" charset="-34"/>
            </a:endParaRPr>
          </a:p>
        </p:txBody>
      </p:sp>
      <p:sp>
        <p:nvSpPr>
          <p:cNvPr id="5" name="Title 1"/>
          <p:cNvSpPr>
            <a:spLocks noGrp="1"/>
          </p:cNvSpPr>
          <p:nvPr>
            <p:ph type="title"/>
          </p:nvPr>
        </p:nvSpPr>
        <p:spPr>
          <a:prstGeom prst="roundRect">
            <a:avLst/>
          </a:prstGeom>
          <a:solidFill>
            <a:srgbClr val="CCCCFF"/>
          </a:solidFill>
        </p:spPr>
        <p:txBody>
          <a:bodyPr>
            <a:normAutofit fontScale="90000"/>
          </a:bodyPr>
          <a:lstStyle/>
          <a:p>
            <a:r>
              <a:rPr lang="en-US" sz="6500" b="1" dirty="0" smtClean="0">
                <a:latin typeface="DilleniaUPC" pitchFamily="18" charset="-34"/>
                <a:cs typeface="DilleniaUPC" pitchFamily="18" charset="-34"/>
              </a:rPr>
              <a:t>MORTGAGE LOANS (Cont.)</a:t>
            </a:r>
            <a:endParaRPr lang="en-AU" sz="6500" b="1" dirty="0">
              <a:latin typeface="DilleniaUPC" pitchFamily="18" charset="-34"/>
              <a:cs typeface="DilleniaUPC" pitchFamily="18" charset="-34"/>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ECFF"/>
          </a:solidFill>
        </p:spPr>
        <p:txBody>
          <a:bodyPr>
            <a:normAutofit fontScale="90000"/>
          </a:bodyPr>
          <a:lstStyle/>
          <a:p>
            <a:r>
              <a:rPr lang="en-US" sz="6500" b="1" dirty="0" smtClean="0">
                <a:latin typeface="DilleniaUPC" pitchFamily="18" charset="-34"/>
                <a:cs typeface="DilleniaUPC" pitchFamily="18" charset="-34"/>
              </a:rPr>
              <a:t>AUTO LOANS</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xfrm>
            <a:off x="457200" y="1600200"/>
            <a:ext cx="8229600" cy="4997152"/>
          </a:xfrm>
          <a:prstGeom prst="roundRect">
            <a:avLst/>
          </a:prstGeom>
          <a:solidFill>
            <a:srgbClr val="CCECFF">
              <a:alpha val="60000"/>
            </a:srgbClr>
          </a:solidFill>
        </p:spPr>
        <p:txBody>
          <a:bodyPr>
            <a:noAutofit/>
          </a:bodyPr>
          <a:lstStyle/>
          <a:p>
            <a:pPr lvl="0"/>
            <a:r>
              <a:rPr lang="en-US" sz="3600" dirty="0" smtClean="0">
                <a:latin typeface="DilleniaUPC" pitchFamily="18" charset="-34"/>
                <a:cs typeface="DilleniaUPC" pitchFamily="18" charset="-34"/>
              </a:rPr>
              <a:t>A lender, such as an auto dealer or bank, provides money for you to buy an auto</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Car Loan Rate Tied To Credit Score</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An auto loan’s interest typically was calculated at MHR - 2.00% or 5.19% for years 1-3. Afterwards the interest was calculated at MHR - 0.5% or 6.69% per annum a length of three to seven years, or 36 to 84 months</a:t>
            </a:r>
            <a:endParaRPr lang="en-AU" sz="3600" dirty="0" smtClean="0">
              <a:latin typeface="DilleniaUPC" pitchFamily="18" charset="-34"/>
              <a:cs typeface="DilleniaUPC" pitchFamily="18" charset="-34"/>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FFCCFF"/>
          </a:solidFill>
        </p:spPr>
        <p:txBody>
          <a:bodyPr>
            <a:normAutofit fontScale="90000"/>
          </a:bodyPr>
          <a:lstStyle/>
          <a:p>
            <a:r>
              <a:rPr lang="en-US" sz="7200" b="1" dirty="0" smtClean="0">
                <a:latin typeface="DilleniaUPC" pitchFamily="18" charset="-34"/>
                <a:cs typeface="DilleniaUPC" pitchFamily="18" charset="-34"/>
              </a:rPr>
              <a:t>CURRENT ACCOUNTS</a:t>
            </a:r>
            <a:endParaRPr lang="en-AU" sz="7200" b="1" dirty="0">
              <a:latin typeface="DilleniaUPC" pitchFamily="18" charset="-34"/>
              <a:cs typeface="DilleniaUPC" pitchFamily="18" charset="-34"/>
            </a:endParaRPr>
          </a:p>
        </p:txBody>
      </p:sp>
      <p:sp>
        <p:nvSpPr>
          <p:cNvPr id="3" name="Content Placeholder 2"/>
          <p:cNvSpPr>
            <a:spLocks noGrp="1"/>
          </p:cNvSpPr>
          <p:nvPr>
            <p:ph idx="1"/>
          </p:nvPr>
        </p:nvSpPr>
        <p:spPr>
          <a:xfrm>
            <a:off x="457200" y="1528192"/>
            <a:ext cx="8229600" cy="5069160"/>
          </a:xfrm>
          <a:prstGeom prst="roundRect">
            <a:avLst/>
          </a:prstGeom>
          <a:solidFill>
            <a:srgbClr val="FFCCFF">
              <a:alpha val="60000"/>
            </a:srgbClr>
          </a:solidFill>
        </p:spPr>
        <p:txBody>
          <a:bodyPr anchor="ctr">
            <a:noAutofit/>
          </a:bodyPr>
          <a:lstStyle/>
          <a:p>
            <a:r>
              <a:rPr lang="en-US" sz="3600" dirty="0" smtClean="0">
                <a:latin typeface="DilleniaUPC" pitchFamily="18" charset="-34"/>
                <a:cs typeface="DilleniaUPC" pitchFamily="18" charset="-34"/>
              </a:rPr>
              <a:t>Mainly used for businessmen such as public and private companies, proprietors, or person having large number of daily banking transaction.</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Helps businessmen to make a direct payment to their creditors by issuing </a:t>
            </a:r>
            <a:r>
              <a:rPr lang="en-US" sz="3600" dirty="0" err="1" smtClean="0">
                <a:latin typeface="DilleniaUPC" pitchFamily="18" charset="-34"/>
                <a:cs typeface="DilleniaUPC" pitchFamily="18" charset="-34"/>
              </a:rPr>
              <a:t>cheque</a:t>
            </a:r>
            <a:r>
              <a:rPr lang="en-US" sz="3600" dirty="0" smtClean="0">
                <a:latin typeface="DilleniaUPC" pitchFamily="18" charset="-34"/>
                <a:cs typeface="DilleniaUPC" pitchFamily="18" charset="-34"/>
              </a:rPr>
              <a:t>.</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High liquidity for expanding the business.</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Able to withdraw from current account without limitation, anywhere and anytime.</a:t>
            </a:r>
            <a:endParaRPr lang="en-AU" sz="3600" dirty="0" smtClean="0">
              <a:latin typeface="DilleniaUPC" pitchFamily="18" charset="-34"/>
              <a:cs typeface="DilleniaUPC" pitchFamily="18" charset="-34"/>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ECFF"/>
          </a:solidFill>
        </p:spPr>
        <p:txBody>
          <a:bodyPr>
            <a:normAutofit fontScale="90000"/>
          </a:bodyPr>
          <a:lstStyle/>
          <a:p>
            <a:r>
              <a:rPr lang="en-US" sz="6500" b="1" dirty="0" smtClean="0">
                <a:latin typeface="DilleniaUPC" pitchFamily="18" charset="-34"/>
                <a:cs typeface="DilleniaUPC" pitchFamily="18" charset="-34"/>
              </a:rPr>
              <a:t>AUTO LOANS (Cont.)</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prstGeom prst="roundRect">
            <a:avLst/>
          </a:prstGeom>
          <a:solidFill>
            <a:srgbClr val="CCECFF">
              <a:alpha val="60000"/>
            </a:srgbClr>
          </a:solidFill>
        </p:spPr>
        <p:txBody>
          <a:bodyPr>
            <a:normAutofit fontScale="92500" lnSpcReduction="10000"/>
          </a:bodyPr>
          <a:lstStyle/>
          <a:p>
            <a:pPr lvl="0"/>
            <a:r>
              <a:rPr lang="en-US" sz="3600" dirty="0" smtClean="0">
                <a:latin typeface="DilleniaUPC" pitchFamily="18" charset="-34"/>
                <a:cs typeface="DilleniaUPC" pitchFamily="18" charset="-34"/>
              </a:rPr>
              <a:t>A longer-term loan typically has a lower monthly payment than a shorter-term loan, but you pay more money in finance charges over the life of a longer-term loan</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Unlike leasing, you eventually will pay off the loan and own the car</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With a lease, you will have a lower down payment on the depreciation of the vehicle. However, at the end of the lease you do not own the car</a:t>
            </a:r>
            <a:endParaRPr lang="en-AU" sz="3600" dirty="0" smtClean="0">
              <a:latin typeface="DilleniaUPC" pitchFamily="18" charset="-34"/>
              <a:cs typeface="DilleniaUPC" pitchFamily="18" charset="-34"/>
            </a:endParaRPr>
          </a:p>
          <a:p>
            <a:endParaRPr lang="en-AU"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3268960"/>
          </a:xfrm>
          <a:prstGeom prst="roundRect">
            <a:avLst/>
          </a:prstGeom>
          <a:solidFill>
            <a:srgbClr val="CCECFF">
              <a:alpha val="60000"/>
            </a:srgbClr>
          </a:solidFill>
        </p:spPr>
        <p:txBody>
          <a:bodyPr>
            <a:normAutofit/>
          </a:bodyPr>
          <a:lstStyle/>
          <a:p>
            <a:pPr>
              <a:buNone/>
            </a:pPr>
            <a:r>
              <a:rPr lang="en-US" sz="3600" b="1" dirty="0" smtClean="0">
                <a:latin typeface="DilleniaUPC" pitchFamily="18" charset="-34"/>
                <a:cs typeface="DilleniaUPC" pitchFamily="18" charset="-34"/>
              </a:rPr>
              <a:t>EXAMPLE : </a:t>
            </a:r>
            <a:endParaRPr lang="en-AU" sz="3600" b="1" dirty="0">
              <a:latin typeface="DilleniaUPC" pitchFamily="18" charset="-34"/>
              <a:cs typeface="DilleniaUPC" pitchFamily="18" charset="-34"/>
            </a:endParaRPr>
          </a:p>
        </p:txBody>
      </p:sp>
      <p:pic>
        <p:nvPicPr>
          <p:cNvPr id="4" name="Picture 3" descr="https://www.thanachartbank.co.th/TbankCMSFrontend/Image/Product/009/0010/0057/00124/TH/Banner-New-Car-Loan-20140526.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2348880"/>
            <a:ext cx="7704856" cy="2017271"/>
          </a:xfrm>
          <a:prstGeom prst="rect">
            <a:avLst/>
          </a:prstGeom>
          <a:noFill/>
          <a:ln>
            <a:noFill/>
          </a:ln>
        </p:spPr>
      </p:pic>
      <p:sp>
        <p:nvSpPr>
          <p:cNvPr id="5" name="Title 1"/>
          <p:cNvSpPr>
            <a:spLocks noGrp="1"/>
          </p:cNvSpPr>
          <p:nvPr>
            <p:ph type="title"/>
          </p:nvPr>
        </p:nvSpPr>
        <p:spPr>
          <a:prstGeom prst="roundRect">
            <a:avLst/>
          </a:prstGeom>
          <a:solidFill>
            <a:srgbClr val="CCECFF"/>
          </a:solidFill>
        </p:spPr>
        <p:txBody>
          <a:bodyPr>
            <a:normAutofit fontScale="90000"/>
          </a:bodyPr>
          <a:lstStyle/>
          <a:p>
            <a:r>
              <a:rPr lang="en-US" sz="6500" b="1" dirty="0" smtClean="0">
                <a:latin typeface="DilleniaUPC" pitchFamily="18" charset="-34"/>
                <a:cs typeface="DilleniaUPC" pitchFamily="18" charset="-34"/>
              </a:rPr>
              <a:t>AUTO LOANS (Cont.)</a:t>
            </a:r>
            <a:endParaRPr lang="en-AU" sz="6500" b="1" dirty="0">
              <a:latin typeface="DilleniaUPC" pitchFamily="18" charset="-34"/>
              <a:cs typeface="DilleniaUPC" pitchFamily="18" charset="-34"/>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FFCCFF"/>
          </a:solidFill>
        </p:spPr>
        <p:txBody>
          <a:bodyPr>
            <a:normAutofit fontScale="90000"/>
          </a:bodyPr>
          <a:lstStyle/>
          <a:p>
            <a:r>
              <a:rPr lang="en-US" sz="6500" b="1" dirty="0" smtClean="0">
                <a:latin typeface="DilleniaUPC" pitchFamily="18" charset="-34"/>
                <a:cs typeface="DilleniaUPC" pitchFamily="18" charset="-34"/>
              </a:rPr>
              <a:t>HOME-EQUITY LOANS</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xfrm>
            <a:off x="457200" y="1600201"/>
            <a:ext cx="8229600" cy="4061048"/>
          </a:xfrm>
          <a:prstGeom prst="roundRect">
            <a:avLst/>
          </a:prstGeom>
          <a:solidFill>
            <a:srgbClr val="FFCCFF">
              <a:alpha val="60000"/>
            </a:srgbClr>
          </a:solidFill>
        </p:spPr>
        <p:txBody>
          <a:bodyPr>
            <a:normAutofit/>
          </a:bodyPr>
          <a:lstStyle/>
          <a:p>
            <a:pPr lvl="0"/>
            <a:r>
              <a:rPr lang="en-US" sz="3600" dirty="0" smtClean="0">
                <a:latin typeface="DilleniaUPC" pitchFamily="18" charset="-34"/>
                <a:cs typeface="DilleniaUPC" pitchFamily="18" charset="-34"/>
              </a:rPr>
              <a:t>A home-equity loan is basically a line of credit secured by your home</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If the loan is not paid off, your home could be sold to pay off the remaining debt</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Interest rates are usually adjustable rather than fixed and also lower than other types of loan.</a:t>
            </a:r>
            <a:endParaRPr lang="en-AU" sz="3600" dirty="0" smtClean="0">
              <a:latin typeface="DilleniaUPC" pitchFamily="18" charset="-34"/>
              <a:cs typeface="DilleniaUPC" pitchFamily="18" charset="-34"/>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FFCCFF"/>
          </a:solidFill>
        </p:spPr>
        <p:txBody>
          <a:bodyPr>
            <a:normAutofit fontScale="90000"/>
          </a:bodyPr>
          <a:lstStyle/>
          <a:p>
            <a:r>
              <a:rPr lang="en-US" sz="6500" b="1" dirty="0" smtClean="0">
                <a:latin typeface="DilleniaUPC" pitchFamily="18" charset="-34"/>
                <a:cs typeface="DilleniaUPC" pitchFamily="18" charset="-34"/>
              </a:rPr>
              <a:t>HOME-EQUITY LOANS (Cont.)</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xfrm>
            <a:off x="457200" y="1600201"/>
            <a:ext cx="8229600" cy="4205063"/>
          </a:xfrm>
          <a:prstGeom prst="roundRect">
            <a:avLst/>
          </a:prstGeom>
          <a:solidFill>
            <a:srgbClr val="FFCCFF">
              <a:alpha val="60000"/>
            </a:srgbClr>
          </a:solidFill>
        </p:spPr>
        <p:txBody>
          <a:bodyPr>
            <a:normAutofit lnSpcReduction="10000"/>
          </a:bodyPr>
          <a:lstStyle/>
          <a:p>
            <a:pPr lvl="0"/>
            <a:r>
              <a:rPr lang="en-US" sz="3600" dirty="0" smtClean="0">
                <a:latin typeface="DilleniaUPC" pitchFamily="18" charset="-34"/>
                <a:cs typeface="DilleniaUPC" pitchFamily="18" charset="-34"/>
              </a:rPr>
              <a:t>A set amount of funds in one lump sum (home equity loan) or a flexible amount over time (Home equity line of credit). </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Home equity loans generally come with fixed rates, but adjustable rates may also be offered. </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Home equity lines of credit almost always have adjustable rates</a:t>
            </a:r>
            <a:r>
              <a:rPr lang="en-AU" sz="3600" dirty="0" smtClean="0">
                <a:latin typeface="DilleniaUPC" pitchFamily="18" charset="-34"/>
                <a:cs typeface="DilleniaUPC" pitchFamily="18" charset="-34"/>
              </a:rPr>
              <a:t>.</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FFCCFF"/>
          </a:solidFill>
        </p:spPr>
        <p:txBody>
          <a:bodyPr>
            <a:normAutofit fontScale="90000"/>
          </a:bodyPr>
          <a:lstStyle/>
          <a:p>
            <a:r>
              <a:rPr lang="en-US" sz="6500" b="1" dirty="0" smtClean="0">
                <a:latin typeface="DilleniaUPC" pitchFamily="18" charset="-34"/>
                <a:cs typeface="DilleniaUPC" pitchFamily="18" charset="-34"/>
              </a:rPr>
              <a:t>HOME-EQUITY LOANS (example)</a:t>
            </a:r>
            <a:endParaRPr lang="en-AU" sz="6500" dirty="0"/>
          </a:p>
        </p:txBody>
      </p:sp>
      <p:sp>
        <p:nvSpPr>
          <p:cNvPr id="8" name="Content Placeholder 7"/>
          <p:cNvSpPr>
            <a:spLocks noGrp="1"/>
          </p:cNvSpPr>
          <p:nvPr>
            <p:ph idx="1"/>
          </p:nvPr>
        </p:nvSpPr>
        <p:spPr>
          <a:xfrm>
            <a:off x="457200" y="1600201"/>
            <a:ext cx="8229600" cy="1396752"/>
          </a:xfrm>
          <a:prstGeom prst="roundRect">
            <a:avLst/>
          </a:prstGeom>
          <a:solidFill>
            <a:srgbClr val="FFCCFF">
              <a:alpha val="60000"/>
            </a:srgbClr>
          </a:solidFill>
        </p:spPr>
        <p:txBody>
          <a:bodyPr>
            <a:noAutofit/>
          </a:bodyPr>
          <a:lstStyle/>
          <a:p>
            <a:pPr lvl="0">
              <a:buNone/>
            </a:pPr>
            <a:r>
              <a:rPr lang="en-US" sz="3600" b="1" dirty="0" smtClean="0">
                <a:latin typeface="DilleniaUPC" pitchFamily="18" charset="-34"/>
                <a:cs typeface="DilleniaUPC" pitchFamily="18" charset="-34"/>
              </a:rPr>
              <a:t>EXAMPLE: </a:t>
            </a:r>
          </a:p>
          <a:p>
            <a:pPr lvl="0"/>
            <a:r>
              <a:rPr lang="en-US" sz="3600" dirty="0" smtClean="0">
                <a:latin typeface="DilleniaUPC" pitchFamily="18" charset="-34"/>
                <a:cs typeface="DilleniaUPC" pitchFamily="18" charset="-34"/>
              </a:rPr>
              <a:t>K-Home Equity (</a:t>
            </a:r>
            <a:r>
              <a:rPr lang="th-TH" sz="3600" dirty="0" smtClean="0">
                <a:latin typeface="DilleniaUPC" pitchFamily="18" charset="-34"/>
                <a:cs typeface="DilleniaUPC" pitchFamily="18" charset="-34"/>
              </a:rPr>
              <a:t>สินเชื่อบ้านทวีทรัพย์กสิกรไทย)</a:t>
            </a:r>
            <a:endParaRPr lang="en-AU" sz="3600" dirty="0"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FFCCFF"/>
          </a:solidFill>
        </p:spPr>
        <p:txBody>
          <a:bodyPr>
            <a:normAutofit fontScale="90000"/>
          </a:bodyPr>
          <a:lstStyle/>
          <a:p>
            <a:r>
              <a:rPr lang="en-US" sz="6500" b="1" dirty="0" smtClean="0">
                <a:latin typeface="DilleniaUPC" pitchFamily="18" charset="-34"/>
                <a:cs typeface="DilleniaUPC" pitchFamily="18" charset="-34"/>
              </a:rPr>
              <a:t>HOME-EQUITY LOANS </a:t>
            </a:r>
            <a:r>
              <a:rPr lang="en-US" sz="6500" b="1" dirty="0">
                <a:latin typeface="DilleniaUPC" pitchFamily="18" charset="-34"/>
                <a:cs typeface="DilleniaUPC" pitchFamily="18" charset="-34"/>
              </a:rPr>
              <a:t>(example)</a:t>
            </a:r>
            <a:endParaRPr lang="en-AU" sz="6500" dirty="0"/>
          </a:p>
        </p:txBody>
      </p:sp>
      <p:graphicFrame>
        <p:nvGraphicFramePr>
          <p:cNvPr id="4" name="Content Placeholder 3"/>
          <p:cNvGraphicFramePr>
            <a:graphicFrameLocks noGrp="1"/>
          </p:cNvGraphicFramePr>
          <p:nvPr>
            <p:ph idx="1"/>
          </p:nvPr>
        </p:nvGraphicFramePr>
        <p:xfrm>
          <a:off x="395535" y="1790579"/>
          <a:ext cx="8352929" cy="4950789"/>
        </p:xfrm>
        <a:graphic>
          <a:graphicData uri="http://schemas.openxmlformats.org/drawingml/2006/table">
            <a:tbl>
              <a:tblPr/>
              <a:tblGrid>
                <a:gridCol w="1332774"/>
                <a:gridCol w="4702058"/>
                <a:gridCol w="2318097"/>
              </a:tblGrid>
              <a:tr h="466899">
                <a:tc>
                  <a:txBody>
                    <a:bodyPr/>
                    <a:lstStyle/>
                    <a:p>
                      <a:pPr algn="ctr">
                        <a:lnSpc>
                          <a:spcPct val="115000"/>
                        </a:lnSpc>
                        <a:spcAft>
                          <a:spcPts val="0"/>
                        </a:spcAft>
                      </a:pPr>
                      <a:r>
                        <a:rPr lang="en-US" sz="2400" b="1" dirty="0" smtClean="0">
                          <a:latin typeface="DilleniaUPC"/>
                          <a:ea typeface="Times New Roman"/>
                        </a:rPr>
                        <a:t>Types </a:t>
                      </a:r>
                      <a:r>
                        <a:rPr lang="en-US" sz="2400" b="1" dirty="0">
                          <a:latin typeface="DilleniaUPC"/>
                          <a:ea typeface="Times New Roman"/>
                        </a:rPr>
                        <a:t>of loan</a:t>
                      </a:r>
                      <a:endParaRPr lang="en-AU" sz="1600" dirty="0">
                        <a:latin typeface="Calibri"/>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2400" b="1" dirty="0">
                          <a:latin typeface="DilleniaUPC"/>
                          <a:ea typeface="Times New Roman"/>
                        </a:rPr>
                        <a:t>Credit limit to appraised price</a:t>
                      </a:r>
                      <a:endParaRPr lang="en-AU" sz="1600" dirty="0">
                        <a:latin typeface="Calibri"/>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2400" b="1" dirty="0">
                          <a:latin typeface="DilleniaUPC"/>
                          <a:ea typeface="Times New Roman"/>
                        </a:rPr>
                        <a:t>Maximum credit limit</a:t>
                      </a:r>
                      <a:endParaRPr lang="en-AU" sz="1600" dirty="0">
                        <a:latin typeface="Calibri"/>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28251">
                <a:tc>
                  <a:txBody>
                    <a:bodyPr/>
                    <a:lstStyle/>
                    <a:p>
                      <a:pPr marL="173038" indent="0">
                        <a:lnSpc>
                          <a:spcPct val="115000"/>
                        </a:lnSpc>
                        <a:spcAft>
                          <a:spcPts val="0"/>
                        </a:spcAft>
                      </a:pPr>
                      <a:r>
                        <a:rPr lang="en-US" sz="2400" b="1" dirty="0">
                          <a:latin typeface="DilleniaUPC"/>
                          <a:ea typeface="Times New Roman"/>
                        </a:rPr>
                        <a:t>Loan</a:t>
                      </a:r>
                      <a:endParaRPr lang="en-AU" sz="1600" dirty="0">
                        <a:latin typeface="Calibri"/>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l">
                        <a:lnSpc>
                          <a:spcPct val="115000"/>
                        </a:lnSpc>
                        <a:spcAft>
                          <a:spcPts val="0"/>
                        </a:spcAft>
                      </a:pPr>
                      <a:r>
                        <a:rPr lang="en-US" sz="2400" b="0" dirty="0">
                          <a:latin typeface="DilleniaUPC"/>
                          <a:ea typeface="Times New Roman"/>
                        </a:rPr>
                        <a:t>Not more than 80% of the collateral’s appraised price  </a:t>
                      </a:r>
                      <a:br>
                        <a:rPr lang="en-US" sz="2400" b="0" dirty="0">
                          <a:latin typeface="DilleniaUPC"/>
                          <a:ea typeface="Times New Roman"/>
                        </a:rPr>
                      </a:br>
                      <a:r>
                        <a:rPr lang="en-US" sz="2400" b="0" dirty="0">
                          <a:latin typeface="DilleniaUPC"/>
                          <a:ea typeface="Times New Roman"/>
                        </a:rPr>
                        <a:t>*For condominium, the loan will be granted at not exceed 75% of the appraised price</a:t>
                      </a:r>
                      <a:endParaRPr lang="en-AU" sz="1600" b="0" dirty="0">
                        <a:latin typeface="Calibri"/>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2400" b="0" dirty="0">
                          <a:latin typeface="DilleniaUPC"/>
                          <a:ea typeface="Times New Roman"/>
                        </a:rPr>
                        <a:t>THB10 million</a:t>
                      </a:r>
                      <a:endParaRPr lang="en-AU" sz="1600" b="0" dirty="0">
                        <a:latin typeface="Calibri"/>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33798">
                <a:tc>
                  <a:txBody>
                    <a:bodyPr/>
                    <a:lstStyle/>
                    <a:p>
                      <a:pPr marL="173038" indent="0">
                        <a:lnSpc>
                          <a:spcPct val="115000"/>
                        </a:lnSpc>
                        <a:spcAft>
                          <a:spcPts val="0"/>
                        </a:spcAft>
                      </a:pPr>
                      <a:r>
                        <a:rPr lang="en-US" sz="2400" b="1" dirty="0">
                          <a:latin typeface="DilleniaUPC"/>
                          <a:ea typeface="Times New Roman"/>
                        </a:rPr>
                        <a:t>O/D</a:t>
                      </a:r>
                      <a:endParaRPr lang="en-AU" sz="1600" dirty="0">
                        <a:latin typeface="Calibri"/>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l">
                        <a:lnSpc>
                          <a:spcPct val="115000"/>
                        </a:lnSpc>
                        <a:spcAft>
                          <a:spcPts val="0"/>
                        </a:spcAft>
                      </a:pPr>
                      <a:r>
                        <a:rPr lang="en-US" sz="2400" b="0" dirty="0" smtClean="0">
                          <a:latin typeface="DilleniaUPC"/>
                          <a:ea typeface="Times New Roman"/>
                        </a:rPr>
                        <a:t>Not </a:t>
                      </a:r>
                      <a:r>
                        <a:rPr lang="en-US" sz="2400" b="0" dirty="0">
                          <a:latin typeface="DilleniaUPC"/>
                          <a:ea typeface="Times New Roman"/>
                        </a:rPr>
                        <a:t>more than 70% of the collateral’s appraised price (for all types of </a:t>
                      </a:r>
                      <a:r>
                        <a:rPr lang="en-US" sz="2400" b="0" dirty="0" smtClean="0">
                          <a:latin typeface="DilleniaUPC"/>
                          <a:ea typeface="Times New Roman"/>
                        </a:rPr>
                        <a:t>collateral</a:t>
                      </a:r>
                      <a:r>
                        <a:rPr lang="en-US" sz="2400" b="0" dirty="0">
                          <a:latin typeface="DilleniaUPC"/>
                          <a:ea typeface="Times New Roman"/>
                        </a:rPr>
                        <a:t>)</a:t>
                      </a:r>
                      <a:endParaRPr lang="en-AU" sz="1600" b="0" dirty="0">
                        <a:latin typeface="Calibri"/>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2400" b="0" dirty="0">
                          <a:latin typeface="DilleniaUPC"/>
                          <a:ea typeface="Times New Roman"/>
                        </a:rPr>
                        <a:t> THB5 million</a:t>
                      </a:r>
                      <a:endParaRPr lang="en-AU" sz="1600" b="0" dirty="0">
                        <a:latin typeface="Calibri"/>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67596">
                <a:tc>
                  <a:txBody>
                    <a:bodyPr/>
                    <a:lstStyle/>
                    <a:p>
                      <a:pPr marL="173038" indent="0">
                        <a:lnSpc>
                          <a:spcPct val="115000"/>
                        </a:lnSpc>
                        <a:spcAft>
                          <a:spcPts val="0"/>
                        </a:spcAft>
                      </a:pPr>
                      <a:r>
                        <a:rPr lang="en-US" sz="2400" b="1" dirty="0" smtClean="0">
                          <a:latin typeface="DilleniaUPC"/>
                          <a:ea typeface="Times New Roman"/>
                        </a:rPr>
                        <a:t>Loan + </a:t>
                      </a:r>
                      <a:r>
                        <a:rPr lang="en-US" sz="2400" b="1" dirty="0">
                          <a:latin typeface="DilleniaUPC"/>
                          <a:ea typeface="Times New Roman"/>
                        </a:rPr>
                        <a:t>O/D</a:t>
                      </a:r>
                      <a:endParaRPr lang="en-AU" sz="1600" dirty="0">
                        <a:latin typeface="Calibri"/>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l">
                        <a:lnSpc>
                          <a:spcPct val="115000"/>
                        </a:lnSpc>
                        <a:spcAft>
                          <a:spcPts val="0"/>
                        </a:spcAft>
                      </a:pPr>
                      <a:r>
                        <a:rPr lang="en-US" sz="2400" b="0" dirty="0">
                          <a:latin typeface="DilleniaUPC"/>
                          <a:ea typeface="Times New Roman"/>
                        </a:rPr>
                        <a:t>The combined credit limit must not more than 80% of the collateral’s appraised price</a:t>
                      </a:r>
                      <a:br>
                        <a:rPr lang="en-US" sz="2400" b="0" dirty="0">
                          <a:latin typeface="DilleniaUPC"/>
                          <a:ea typeface="Times New Roman"/>
                        </a:rPr>
                      </a:br>
                      <a:r>
                        <a:rPr lang="en-US" sz="2400" b="0" dirty="0">
                          <a:latin typeface="DilleniaUPC"/>
                          <a:ea typeface="Times New Roman"/>
                        </a:rPr>
                        <a:t>* The O/D will be granted at not more than 50% of the collateral’s appraised value.</a:t>
                      </a:r>
                      <a:endParaRPr lang="en-AU" sz="1600" b="0" dirty="0">
                        <a:latin typeface="Calibri"/>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2400" b="0" dirty="0">
                          <a:latin typeface="DilleniaUPC"/>
                          <a:ea typeface="Times New Roman"/>
                        </a:rPr>
                        <a:t>THB10 million</a:t>
                      </a:r>
                      <a:br>
                        <a:rPr lang="en-US" sz="2400" b="0" dirty="0">
                          <a:latin typeface="DilleniaUPC"/>
                          <a:ea typeface="Times New Roman"/>
                        </a:rPr>
                      </a:br>
                      <a:r>
                        <a:rPr lang="en-US" sz="2400" b="0" dirty="0">
                          <a:latin typeface="DilleniaUPC"/>
                          <a:ea typeface="Times New Roman"/>
                        </a:rPr>
                        <a:t>*The maximum O/D granted must not exceed THB5 million.</a:t>
                      </a:r>
                      <a:endParaRPr lang="en-AU" sz="1600" b="0" dirty="0">
                        <a:latin typeface="Calibri"/>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4061048"/>
          </a:xfrm>
          <a:prstGeom prst="roundRect">
            <a:avLst/>
          </a:prstGeom>
          <a:solidFill>
            <a:srgbClr val="FFCCFF">
              <a:alpha val="60000"/>
            </a:srgbClr>
          </a:solidFill>
        </p:spPr>
        <p:txBody>
          <a:bodyPr>
            <a:normAutofit fontScale="85000" lnSpcReduction="10000"/>
          </a:bodyPr>
          <a:lstStyle/>
          <a:p>
            <a:pPr lvl="0"/>
            <a:r>
              <a:rPr lang="en-US" sz="3600" dirty="0" smtClean="0">
                <a:latin typeface="DilleniaUPC" pitchFamily="18" charset="-34"/>
                <a:cs typeface="DilleniaUPC" pitchFamily="18" charset="-34"/>
              </a:rPr>
              <a:t>The minimum loan is THB100,000</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Loan = MLR - 0.5% for the whole contract</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O/D  = MRR + 1.00 % for the whole contract</a:t>
            </a:r>
            <a:endParaRPr lang="en-AU" sz="3600" dirty="0" smtClean="0">
              <a:latin typeface="DilleniaUPC" pitchFamily="18" charset="-34"/>
              <a:cs typeface="DilleniaUPC" pitchFamily="18" charset="-34"/>
            </a:endParaRPr>
          </a:p>
          <a:p>
            <a:pPr lvl="0"/>
            <a:r>
              <a:rPr lang="en-US" sz="3600" dirty="0" smtClean="0">
                <a:latin typeface="DilleniaUPC" pitchFamily="18" charset="-34"/>
                <a:cs typeface="DilleniaUPC" pitchFamily="18" charset="-34"/>
              </a:rPr>
              <a:t>The fee for appraisal of the collateral is THB2,700 (VAT inclusive)</a:t>
            </a:r>
          </a:p>
          <a:p>
            <a:pPr lvl="0"/>
            <a:r>
              <a:rPr lang="en-US" sz="3600" dirty="0" smtClean="0">
                <a:latin typeface="DilleniaUPC" pitchFamily="18" charset="-34"/>
                <a:cs typeface="DilleniaUPC" pitchFamily="18" charset="-34"/>
              </a:rPr>
              <a:t>The collateral must be in good condition</a:t>
            </a:r>
            <a:r>
              <a:rPr lang="en-US" sz="3600" dirty="0">
                <a:latin typeface="DilleniaUPC" pitchFamily="18" charset="-34"/>
                <a:cs typeface="DilleniaUPC" pitchFamily="18" charset="-34"/>
              </a:rPr>
              <a:t>. The borrower must have clear title over the house and has his/her name on the house registration of that property. </a:t>
            </a:r>
            <a:endParaRPr lang="en-AU" sz="3600" dirty="0">
              <a:latin typeface="DilleniaUPC" pitchFamily="18" charset="-34"/>
              <a:cs typeface="DilleniaUPC" pitchFamily="18" charset="-34"/>
            </a:endParaRPr>
          </a:p>
        </p:txBody>
      </p:sp>
      <p:sp>
        <p:nvSpPr>
          <p:cNvPr id="4" name="Title 1"/>
          <p:cNvSpPr>
            <a:spLocks noGrp="1"/>
          </p:cNvSpPr>
          <p:nvPr>
            <p:ph type="title"/>
          </p:nvPr>
        </p:nvSpPr>
        <p:spPr>
          <a:prstGeom prst="roundRect">
            <a:avLst/>
          </a:prstGeom>
          <a:solidFill>
            <a:srgbClr val="FFCCFF"/>
          </a:solidFill>
        </p:spPr>
        <p:txBody>
          <a:bodyPr>
            <a:normAutofit fontScale="90000"/>
          </a:bodyPr>
          <a:lstStyle/>
          <a:p>
            <a:r>
              <a:rPr lang="en-US" sz="6500" b="1" dirty="0" smtClean="0">
                <a:latin typeface="DilleniaUPC" pitchFamily="18" charset="-34"/>
                <a:cs typeface="DilleniaUPC" pitchFamily="18" charset="-34"/>
              </a:rPr>
              <a:t>HOME-EQUITY LOANS </a:t>
            </a:r>
            <a:r>
              <a:rPr lang="en-US" sz="6500" b="1" dirty="0">
                <a:latin typeface="DilleniaUPC" pitchFamily="18" charset="-34"/>
                <a:cs typeface="DilleniaUPC" pitchFamily="18" charset="-34"/>
              </a:rPr>
              <a:t>(example)</a:t>
            </a:r>
            <a:endParaRPr lang="en-AU" sz="65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FFCC"/>
          </a:solidFill>
        </p:spPr>
        <p:txBody>
          <a:bodyPr>
            <a:normAutofit fontScale="90000"/>
          </a:bodyPr>
          <a:lstStyle/>
          <a:p>
            <a:r>
              <a:rPr lang="en-US" sz="7200" b="1" dirty="0" smtClean="0">
                <a:latin typeface="DilleniaUPC" pitchFamily="18" charset="-34"/>
                <a:cs typeface="DilleniaUPC" pitchFamily="18" charset="-34"/>
              </a:rPr>
              <a:t>Members</a:t>
            </a:r>
            <a:endParaRPr lang="en-AU" sz="7200" b="1" dirty="0">
              <a:latin typeface="DilleniaUPC" pitchFamily="18" charset="-34"/>
              <a:cs typeface="DilleniaUPC" pitchFamily="18" charset="-34"/>
            </a:endParaRPr>
          </a:p>
        </p:txBody>
      </p:sp>
      <p:sp>
        <p:nvSpPr>
          <p:cNvPr id="3" name="Content Placeholder 2"/>
          <p:cNvSpPr>
            <a:spLocks noGrp="1"/>
          </p:cNvSpPr>
          <p:nvPr>
            <p:ph idx="1"/>
          </p:nvPr>
        </p:nvSpPr>
        <p:spPr>
          <a:xfrm>
            <a:off x="457200" y="1600200"/>
            <a:ext cx="8229600" cy="4997152"/>
          </a:xfrm>
          <a:prstGeom prst="roundRect">
            <a:avLst/>
          </a:prstGeom>
          <a:solidFill>
            <a:srgbClr val="CCFFCC">
              <a:alpha val="60000"/>
            </a:srgbClr>
          </a:solidFill>
        </p:spPr>
        <p:txBody>
          <a:bodyPr anchor="ctr">
            <a:noAutofit/>
          </a:bodyPr>
          <a:lstStyle/>
          <a:p>
            <a:r>
              <a:rPr lang="en-US" sz="3600" dirty="0" err="1" smtClean="0">
                <a:latin typeface="DilleniaUPC" pitchFamily="18" charset="-34"/>
                <a:cs typeface="DilleniaUPC" pitchFamily="18" charset="-34"/>
              </a:rPr>
              <a:t>Chatchanok</a:t>
            </a:r>
            <a:r>
              <a:rPr lang="en-US" sz="3600" dirty="0" smtClean="0">
                <a:latin typeface="DilleniaUPC" pitchFamily="18" charset="-34"/>
                <a:cs typeface="DilleniaUPC" pitchFamily="18" charset="-34"/>
              </a:rPr>
              <a:t> </a:t>
            </a:r>
            <a:r>
              <a:rPr lang="en-US" sz="3600" dirty="0" err="1" smtClean="0">
                <a:latin typeface="DilleniaUPC" pitchFamily="18" charset="-34"/>
                <a:cs typeface="DilleniaUPC" pitchFamily="18" charset="-34"/>
              </a:rPr>
              <a:t>Meesit</a:t>
            </a:r>
            <a:r>
              <a:rPr lang="en-US" sz="3600" dirty="0" smtClean="0">
                <a:latin typeface="DilleniaUPC" pitchFamily="18" charset="-34"/>
                <a:cs typeface="DilleniaUPC" pitchFamily="18" charset="-34"/>
              </a:rPr>
              <a:t> #5604640218</a:t>
            </a:r>
          </a:p>
          <a:p>
            <a:r>
              <a:rPr lang="en-US" sz="3600" dirty="0" err="1" smtClean="0">
                <a:latin typeface="DilleniaUPC" pitchFamily="18" charset="-34"/>
                <a:cs typeface="DilleniaUPC" pitchFamily="18" charset="-34"/>
              </a:rPr>
              <a:t>Jinjutha</a:t>
            </a:r>
            <a:r>
              <a:rPr lang="en-US" sz="3600" dirty="0" smtClean="0">
                <a:latin typeface="DilleniaUPC" pitchFamily="18" charset="-34"/>
                <a:cs typeface="DilleniaUPC" pitchFamily="18" charset="-34"/>
              </a:rPr>
              <a:t> </a:t>
            </a:r>
            <a:r>
              <a:rPr lang="en-US" sz="3600" dirty="0" err="1" smtClean="0">
                <a:latin typeface="DilleniaUPC" pitchFamily="18" charset="-34"/>
                <a:cs typeface="DilleniaUPC" pitchFamily="18" charset="-34"/>
              </a:rPr>
              <a:t>Vongsarojana</a:t>
            </a:r>
            <a:r>
              <a:rPr lang="en-US" sz="3600" dirty="0" smtClean="0">
                <a:latin typeface="DilleniaUPC" pitchFamily="18" charset="-34"/>
                <a:cs typeface="DilleniaUPC" pitchFamily="18" charset="-34"/>
              </a:rPr>
              <a:t> #5604640382</a:t>
            </a:r>
          </a:p>
          <a:p>
            <a:r>
              <a:rPr lang="en-US" sz="3600" dirty="0" err="1" smtClean="0">
                <a:latin typeface="DilleniaUPC" pitchFamily="18" charset="-34"/>
                <a:cs typeface="DilleniaUPC" pitchFamily="18" charset="-34"/>
              </a:rPr>
              <a:t>Sanrawee</a:t>
            </a:r>
            <a:r>
              <a:rPr lang="en-US" sz="3600" dirty="0" smtClean="0">
                <a:latin typeface="DilleniaUPC" pitchFamily="18" charset="-34"/>
                <a:cs typeface="DilleniaUPC" pitchFamily="18" charset="-34"/>
              </a:rPr>
              <a:t> </a:t>
            </a:r>
            <a:r>
              <a:rPr lang="en-US" sz="3600" dirty="0" err="1" smtClean="0">
                <a:latin typeface="DilleniaUPC" pitchFamily="18" charset="-34"/>
                <a:cs typeface="DilleniaUPC" pitchFamily="18" charset="-34"/>
              </a:rPr>
              <a:t>Saelao</a:t>
            </a:r>
            <a:r>
              <a:rPr lang="en-US" sz="3600" dirty="0" smtClean="0">
                <a:latin typeface="DilleniaUPC" pitchFamily="18" charset="-34"/>
                <a:cs typeface="DilleniaUPC" pitchFamily="18" charset="-34"/>
              </a:rPr>
              <a:t> #5604641489</a:t>
            </a:r>
          </a:p>
          <a:p>
            <a:r>
              <a:rPr lang="en-US" sz="3600" dirty="0" err="1" smtClean="0">
                <a:latin typeface="DilleniaUPC" pitchFamily="18" charset="-34"/>
                <a:cs typeface="DilleniaUPC" pitchFamily="18" charset="-34"/>
              </a:rPr>
              <a:t>Supitcha</a:t>
            </a:r>
            <a:r>
              <a:rPr lang="en-US" sz="3600" dirty="0" smtClean="0">
                <a:latin typeface="DilleniaUPC" pitchFamily="18" charset="-34"/>
                <a:cs typeface="DilleniaUPC" pitchFamily="18" charset="-34"/>
              </a:rPr>
              <a:t> </a:t>
            </a:r>
            <a:r>
              <a:rPr lang="en-US" sz="3600" dirty="0" err="1" smtClean="0">
                <a:latin typeface="DilleniaUPC" pitchFamily="18" charset="-34"/>
                <a:cs typeface="DilleniaUPC" pitchFamily="18" charset="-34"/>
              </a:rPr>
              <a:t>Ekjariyakorn</a:t>
            </a:r>
            <a:r>
              <a:rPr lang="en-US" sz="3600" dirty="0" smtClean="0">
                <a:latin typeface="DilleniaUPC" pitchFamily="18" charset="-34"/>
                <a:cs typeface="DilleniaUPC" pitchFamily="18" charset="-34"/>
              </a:rPr>
              <a:t> #5604641679</a:t>
            </a:r>
          </a:p>
          <a:p>
            <a:r>
              <a:rPr lang="en-US" sz="3600" dirty="0" err="1" smtClean="0">
                <a:latin typeface="DilleniaUPC" pitchFamily="18" charset="-34"/>
                <a:cs typeface="DilleniaUPC" pitchFamily="18" charset="-34"/>
              </a:rPr>
              <a:t>Tipwasri</a:t>
            </a:r>
            <a:r>
              <a:rPr lang="en-US" sz="3600" dirty="0" smtClean="0">
                <a:latin typeface="DilleniaUPC" pitchFamily="18" charset="-34"/>
                <a:cs typeface="DilleniaUPC" pitchFamily="18" charset="-34"/>
              </a:rPr>
              <a:t> </a:t>
            </a:r>
            <a:r>
              <a:rPr lang="en-US" sz="3600" dirty="0" err="1" smtClean="0">
                <a:latin typeface="DilleniaUPC" pitchFamily="18" charset="-34"/>
                <a:cs typeface="DilleniaUPC" pitchFamily="18" charset="-34"/>
              </a:rPr>
              <a:t>Koonmongkon</a:t>
            </a:r>
            <a:r>
              <a:rPr lang="en-US" sz="3600" dirty="0" smtClean="0">
                <a:latin typeface="DilleniaUPC" pitchFamily="18" charset="-34"/>
                <a:cs typeface="DilleniaUPC" pitchFamily="18" charset="-34"/>
              </a:rPr>
              <a:t> #5604641943</a:t>
            </a:r>
          </a:p>
          <a:p>
            <a:r>
              <a:rPr lang="en-US" sz="3600" dirty="0" err="1" smtClean="0">
                <a:latin typeface="DilleniaUPC" pitchFamily="18" charset="-34"/>
                <a:cs typeface="DilleniaUPC" pitchFamily="18" charset="-34"/>
              </a:rPr>
              <a:t>Watcharapong</a:t>
            </a:r>
            <a:r>
              <a:rPr lang="en-US" sz="3600" dirty="0" smtClean="0">
                <a:latin typeface="DilleniaUPC" pitchFamily="18" charset="-34"/>
                <a:cs typeface="DilleniaUPC" pitchFamily="18" charset="-34"/>
              </a:rPr>
              <a:t> </a:t>
            </a:r>
            <a:r>
              <a:rPr lang="en-US" sz="3600" dirty="0" err="1" smtClean="0">
                <a:latin typeface="DilleniaUPC" pitchFamily="18" charset="-34"/>
                <a:cs typeface="DilleniaUPC" pitchFamily="18" charset="-34"/>
              </a:rPr>
              <a:t>Termpitipong</a:t>
            </a:r>
            <a:r>
              <a:rPr lang="en-US" sz="3600" dirty="0" smtClean="0">
                <a:latin typeface="DilleniaUPC" pitchFamily="18" charset="-34"/>
                <a:cs typeface="DilleniaUPC" pitchFamily="18" charset="-34"/>
              </a:rPr>
              <a:t> #5604642040</a:t>
            </a:r>
          </a:p>
          <a:p>
            <a:r>
              <a:rPr lang="en-US" sz="3600" dirty="0" err="1" smtClean="0">
                <a:latin typeface="DilleniaUPC" pitchFamily="18" charset="-34"/>
                <a:cs typeface="DilleniaUPC" pitchFamily="18" charset="-34"/>
              </a:rPr>
              <a:t>Worakan</a:t>
            </a:r>
            <a:r>
              <a:rPr lang="en-US" sz="3600" dirty="0" smtClean="0">
                <a:latin typeface="DilleniaUPC" pitchFamily="18" charset="-34"/>
                <a:cs typeface="DilleniaUPC" pitchFamily="18" charset="-34"/>
              </a:rPr>
              <a:t> </a:t>
            </a:r>
            <a:r>
              <a:rPr lang="en-US" sz="3600" dirty="0" err="1" smtClean="0">
                <a:latin typeface="DilleniaUPC" pitchFamily="18" charset="-34"/>
                <a:cs typeface="DilleniaUPC" pitchFamily="18" charset="-34"/>
              </a:rPr>
              <a:t>Prinkpatanapong</a:t>
            </a:r>
            <a:r>
              <a:rPr lang="en-US" sz="3600" dirty="0" smtClean="0">
                <a:latin typeface="DilleniaUPC" pitchFamily="18" charset="-34"/>
                <a:cs typeface="DilleniaUPC" pitchFamily="18" charset="-34"/>
              </a:rPr>
              <a:t> #5604642073</a:t>
            </a:r>
            <a:endParaRPr lang="en-US" sz="3600" dirty="0">
              <a:latin typeface="DilleniaUPC" pitchFamily="18" charset="-34"/>
              <a:cs typeface="DilleniaUPC" pitchFamily="18" charset="-34"/>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FFCCFF"/>
          </a:solidFill>
        </p:spPr>
        <p:txBody>
          <a:bodyPr vert="horz" lIns="91440" tIns="45720" rIns="91440" bIns="45720" rtlCol="0" anchor="ctr">
            <a:noAutofit/>
          </a:bodyPr>
          <a:lstStyle/>
          <a:p>
            <a:r>
              <a:rPr lang="en-US" sz="6500" b="1" dirty="0" smtClean="0">
                <a:latin typeface="DilleniaUPC" pitchFamily="18" charset="-34"/>
                <a:cs typeface="DilleniaUPC" pitchFamily="18" charset="-34"/>
              </a:rPr>
              <a:t>CURRENT ACCOUNTS (Cont.)</a:t>
            </a:r>
            <a:endParaRPr lang="en-AU" sz="6500" b="1" dirty="0" smtClean="0">
              <a:latin typeface="DilleniaUPC" pitchFamily="18" charset="-34"/>
              <a:cs typeface="DilleniaUPC" pitchFamily="18" charset="-34"/>
            </a:endParaRPr>
          </a:p>
        </p:txBody>
      </p:sp>
      <p:sp>
        <p:nvSpPr>
          <p:cNvPr id="3" name="Content Placeholder 2"/>
          <p:cNvSpPr>
            <a:spLocks noGrp="1"/>
          </p:cNvSpPr>
          <p:nvPr>
            <p:ph idx="1"/>
          </p:nvPr>
        </p:nvSpPr>
        <p:spPr>
          <a:prstGeom prst="roundRect">
            <a:avLst/>
          </a:prstGeom>
          <a:solidFill>
            <a:srgbClr val="FFCCFF">
              <a:alpha val="60000"/>
            </a:srgbClr>
          </a:solidFill>
        </p:spPr>
        <p:txBody>
          <a:bodyPr vert="horz" lIns="91440" tIns="45720" rIns="91440" bIns="45720" rtlCol="0" anchor="ctr">
            <a:noAutofit/>
          </a:bodyPr>
          <a:lstStyle/>
          <a:p>
            <a:r>
              <a:rPr lang="en-US" sz="3600" dirty="0" smtClean="0">
                <a:latin typeface="DilleniaUPC" pitchFamily="18" charset="-34"/>
                <a:cs typeface="DilleniaUPC" pitchFamily="18" charset="-34"/>
              </a:rPr>
              <a:t>Used accompany with the Credit Card or Debit Card (Automatic money transfers from saving to current account).</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Generally, bank does not pay any interest on current account but some banks do pay.</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Enables the current account holder to obtain overdraft (short-term borrowing) facility.</a:t>
            </a:r>
            <a:endParaRPr lang="en-AU" sz="3600" dirty="0" smtClean="0">
              <a:latin typeface="DilleniaUPC" pitchFamily="18" charset="-34"/>
              <a:cs typeface="DilleniaUPC" pitchFamily="18" charset="-34"/>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FFCC99"/>
          </a:solidFill>
        </p:spPr>
        <p:txBody>
          <a:bodyPr>
            <a:normAutofit fontScale="90000"/>
          </a:bodyPr>
          <a:lstStyle/>
          <a:p>
            <a:r>
              <a:rPr lang="en-US" sz="7200" b="1" dirty="0" smtClean="0">
                <a:latin typeface="DilleniaUPC" pitchFamily="18" charset="-34"/>
                <a:cs typeface="DilleniaUPC" pitchFamily="18" charset="-34"/>
              </a:rPr>
              <a:t>SAVINGS ACCOUNTS</a:t>
            </a:r>
            <a:endParaRPr lang="en-AU" sz="7200" b="1" dirty="0">
              <a:latin typeface="DilleniaUPC" pitchFamily="18" charset="-34"/>
              <a:cs typeface="DilleniaUPC" pitchFamily="18" charset="-34"/>
            </a:endParaRPr>
          </a:p>
        </p:txBody>
      </p:sp>
      <p:sp>
        <p:nvSpPr>
          <p:cNvPr id="3" name="Content Placeholder 2"/>
          <p:cNvSpPr>
            <a:spLocks noGrp="1"/>
          </p:cNvSpPr>
          <p:nvPr>
            <p:ph idx="1"/>
          </p:nvPr>
        </p:nvSpPr>
        <p:spPr>
          <a:prstGeom prst="roundRect">
            <a:avLst/>
          </a:prstGeom>
          <a:solidFill>
            <a:srgbClr val="FFCC99">
              <a:alpha val="60000"/>
            </a:srgbClr>
          </a:solidFill>
        </p:spPr>
        <p:txBody>
          <a:bodyPr>
            <a:normAutofit/>
          </a:bodyPr>
          <a:lstStyle/>
          <a:p>
            <a:r>
              <a:rPr lang="en-US" sz="3600" dirty="0" smtClean="0">
                <a:latin typeface="DilleniaUPC" pitchFamily="18" charset="-34"/>
                <a:cs typeface="DilleniaUPC" pitchFamily="18" charset="-34"/>
              </a:rPr>
              <a:t>Accommodate our daily expenses.</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Deposits and withdrawal can be conducted everyday due to the convenience</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Can use ATM card linked to the savings account. </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Low initial deposit for opening an account</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Low returns</a:t>
            </a:r>
            <a:endParaRPr lang="en-AU" sz="3600" dirty="0" smtClean="0">
              <a:latin typeface="DilleniaUPC" pitchFamily="18" charset="-34"/>
              <a:cs typeface="DilleniaUPC" pitchFamily="18" charset="-34"/>
            </a:endParaRPr>
          </a:p>
          <a:p>
            <a:endParaRPr lang="en-AU" dirty="0" smtClean="0">
              <a:latin typeface="DilleniaUPC" pitchFamily="18" charset="-34"/>
              <a:cs typeface="DilleniaUPC" pitchFamily="18" charset="-34"/>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FF99"/>
          </a:solidFill>
        </p:spPr>
        <p:txBody>
          <a:bodyPr>
            <a:noAutofit/>
          </a:bodyPr>
          <a:lstStyle/>
          <a:p>
            <a:r>
              <a:rPr lang="en-US" sz="6500" b="1" dirty="0" smtClean="0">
                <a:latin typeface="DilleniaUPC" pitchFamily="18" charset="-34"/>
                <a:cs typeface="DilleniaUPC" pitchFamily="18" charset="-34"/>
              </a:rPr>
              <a:t>TERM DEPOSITS</a:t>
            </a:r>
            <a:endParaRPr lang="en-AU" sz="6500" b="1" dirty="0">
              <a:latin typeface="DilleniaUPC" pitchFamily="18" charset="-34"/>
              <a:cs typeface="DilleniaUPC" pitchFamily="18" charset="-34"/>
            </a:endParaRPr>
          </a:p>
        </p:txBody>
      </p:sp>
      <p:sp>
        <p:nvSpPr>
          <p:cNvPr id="3" name="Content Placeholder 2"/>
          <p:cNvSpPr>
            <a:spLocks noGrp="1"/>
          </p:cNvSpPr>
          <p:nvPr>
            <p:ph idx="1"/>
          </p:nvPr>
        </p:nvSpPr>
        <p:spPr>
          <a:prstGeom prst="roundRect">
            <a:avLst/>
          </a:prstGeom>
          <a:solidFill>
            <a:srgbClr val="CCFF99">
              <a:alpha val="60000"/>
            </a:srgbClr>
          </a:solidFill>
        </p:spPr>
        <p:txBody>
          <a:bodyPr>
            <a:noAutofit/>
          </a:bodyPr>
          <a:lstStyle/>
          <a:p>
            <a:r>
              <a:rPr lang="en-US" sz="3600" dirty="0" smtClean="0">
                <a:latin typeface="DilleniaUPC" pitchFamily="18" charset="-34"/>
                <a:cs typeface="DilleniaUPC" pitchFamily="18" charset="-34"/>
              </a:rPr>
              <a:t>The banks assure return for the investment by paying guaranteed interest rate for a specified period of time.</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The account holder can withdraw after the term has ended ( at maturity); otherwise, the earlier withdrawal might be charged as penalty.</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The maturity of Term Deposits are 3 months, 6 months, 12 months, 24 months, or 36 months.</a:t>
            </a:r>
            <a:endParaRPr lang="en-AU" sz="3600" dirty="0" smtClean="0">
              <a:latin typeface="DilleniaUPC" pitchFamily="18" charset="-34"/>
              <a:cs typeface="DilleniaUPC" pitchFamily="18" charset="-34"/>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CCFF99"/>
          </a:solidFill>
        </p:spPr>
        <p:txBody>
          <a:bodyPr vert="horz" lIns="91440" tIns="45720" rIns="91440" bIns="45720" rtlCol="0" anchor="ctr">
            <a:noAutofit/>
          </a:bodyPr>
          <a:lstStyle/>
          <a:p>
            <a:r>
              <a:rPr lang="en-US" sz="6500" b="1" dirty="0" smtClean="0">
                <a:latin typeface="DilleniaUPC" pitchFamily="18" charset="-34"/>
                <a:cs typeface="DilleniaUPC" pitchFamily="18" charset="-34"/>
              </a:rPr>
              <a:t>TERM DEPOSITS (Cont.)</a:t>
            </a:r>
            <a:endParaRPr lang="en-AU" sz="6500" b="1" dirty="0" smtClean="0">
              <a:latin typeface="DilleniaUPC" pitchFamily="18" charset="-34"/>
              <a:cs typeface="DilleniaUPC" pitchFamily="18" charset="-34"/>
            </a:endParaRPr>
          </a:p>
        </p:txBody>
      </p:sp>
      <p:sp>
        <p:nvSpPr>
          <p:cNvPr id="3" name="Content Placeholder 2"/>
          <p:cNvSpPr>
            <a:spLocks noGrp="1"/>
          </p:cNvSpPr>
          <p:nvPr>
            <p:ph idx="1"/>
          </p:nvPr>
        </p:nvSpPr>
        <p:spPr>
          <a:xfrm>
            <a:off x="457200" y="1600200"/>
            <a:ext cx="8229600" cy="3412975"/>
          </a:xfrm>
          <a:prstGeom prst="roundRect">
            <a:avLst/>
          </a:prstGeom>
          <a:solidFill>
            <a:srgbClr val="CCFF99">
              <a:alpha val="60000"/>
            </a:srgbClr>
          </a:solidFill>
        </p:spPr>
        <p:txBody>
          <a:bodyPr vert="horz" lIns="91440" tIns="45720" rIns="91440" bIns="45720" rtlCol="0">
            <a:noAutofit/>
          </a:bodyPr>
          <a:lstStyle/>
          <a:p>
            <a:r>
              <a:rPr lang="en-US" sz="3600" dirty="0" smtClean="0">
                <a:latin typeface="DilleniaUPC" pitchFamily="18" charset="-34"/>
                <a:cs typeface="DilleniaUPC" pitchFamily="18" charset="-34"/>
              </a:rPr>
              <a:t>The interest rate on term deposits is higher than the interest rate on current account.</a:t>
            </a:r>
            <a:endParaRPr lang="en-AU" sz="3600" dirty="0" smtClean="0">
              <a:latin typeface="DilleniaUPC" pitchFamily="18" charset="-34"/>
              <a:cs typeface="DilleniaUPC" pitchFamily="18" charset="-34"/>
            </a:endParaRPr>
          </a:p>
          <a:p>
            <a:r>
              <a:rPr lang="en-US" sz="3600" dirty="0" smtClean="0">
                <a:latin typeface="DilleniaUPC" pitchFamily="18" charset="-34"/>
                <a:cs typeface="DilleniaUPC" pitchFamily="18" charset="-34"/>
              </a:rPr>
              <a:t>The longer term you deposit, the higher interest rates you earn.</a:t>
            </a:r>
          </a:p>
          <a:p>
            <a:r>
              <a:rPr lang="en-US" sz="3600" dirty="0" smtClean="0">
                <a:latin typeface="DilleniaUPC" pitchFamily="18" charset="-34"/>
                <a:cs typeface="DilleniaUPC" pitchFamily="18" charset="-34"/>
              </a:rPr>
              <a:t>Interest rates can track inflation rates.</a:t>
            </a:r>
            <a:endParaRPr lang="en-AU" sz="3600" dirty="0" smtClean="0">
              <a:latin typeface="DilleniaUPC" pitchFamily="18" charset="-34"/>
              <a:cs typeface="DilleniaUPC" pitchFamily="18" charset="-34"/>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373</TotalTime>
  <Words>1940</Words>
  <Application>Microsoft Office PowerPoint</Application>
  <PresentationFormat>On-screen Show (4:3)</PresentationFormat>
  <Paragraphs>263</Paragraphs>
  <Slides>57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57</vt:i4>
      </vt:variant>
    </vt:vector>
  </HeadingPairs>
  <TitlesOfParts>
    <vt:vector size="62" baseType="lpstr">
      <vt:lpstr>Arial</vt:lpstr>
      <vt:lpstr>Calibri</vt:lpstr>
      <vt:lpstr>DilleniaUPC</vt:lpstr>
      <vt:lpstr>Times New Roman</vt:lpstr>
      <vt:lpstr>Office Theme</vt:lpstr>
      <vt:lpstr>Deposits and Loans</vt:lpstr>
      <vt:lpstr>RELATIONSHIP BETWEEN DEPOSITS AND LOANS</vt:lpstr>
      <vt:lpstr>DEPOSITS</vt:lpstr>
      <vt:lpstr>TYPES OF DEPOSITS</vt:lpstr>
      <vt:lpstr>CURRENT ACCOUNTS</vt:lpstr>
      <vt:lpstr>CURRENT ACCOUNTS (Cont.)</vt:lpstr>
      <vt:lpstr>SAVINGS ACCOUNTS</vt:lpstr>
      <vt:lpstr>TERM DEPOSITS</vt:lpstr>
      <vt:lpstr>TERM DEPOSITS (Cont.)</vt:lpstr>
      <vt:lpstr>PowerPoint Presentation</vt:lpstr>
      <vt:lpstr>FOREIGN CURRENCY DEPOSITS</vt:lpstr>
      <vt:lpstr>FOREIGN CURRENCY DEPOSITS (Cont.)</vt:lpstr>
      <vt:lpstr>FOREIGN CURRENCY DEPOSITS (Cont.)</vt:lpstr>
      <vt:lpstr>FOREIGN CURRENCY DEPOSITS (Cont.)</vt:lpstr>
      <vt:lpstr>FOREIGN CURRENCY DEPOSITS (Cont.)</vt:lpstr>
      <vt:lpstr>FOREIGN CURRENCY DEPOSITS (Cont.)</vt:lpstr>
      <vt:lpstr>FOREIGN CURRENCY DEPOSITS (Cont.)</vt:lpstr>
      <vt:lpstr>FOREIGN CURRENCY DEPOSITS (Cont.)</vt:lpstr>
      <vt:lpstr>STRUCTURED DEPOSITS</vt:lpstr>
      <vt:lpstr>STRUCTURED DEPOSITS (Cont.)</vt:lpstr>
      <vt:lpstr>STRUCTURED DEPOSITS (Cont.)</vt:lpstr>
      <vt:lpstr>STRUCTURED DEPOSITS (Cont.)</vt:lpstr>
      <vt:lpstr>LOANS</vt:lpstr>
      <vt:lpstr>CLASSIFICATION OF LOANS</vt:lpstr>
      <vt:lpstr>CLASSIFICATION OF LOANS</vt:lpstr>
      <vt:lpstr>Open-ended and Closed-ended loan</vt:lpstr>
      <vt:lpstr>OPEN-ENDED LOAN</vt:lpstr>
      <vt:lpstr>OPEN-ENDED LOAN</vt:lpstr>
      <vt:lpstr>CLOSE-ENDED LOAN</vt:lpstr>
      <vt:lpstr>CLOSE-ENDED LOAN</vt:lpstr>
      <vt:lpstr>SECURED and Unsecured loan</vt:lpstr>
      <vt:lpstr>SECURED LOAN</vt:lpstr>
      <vt:lpstr>SECURED LOAN</vt:lpstr>
      <vt:lpstr>UNSECURED LOAN</vt:lpstr>
      <vt:lpstr>UNSECURED LOAN</vt:lpstr>
      <vt:lpstr>TYPES OF LOANS</vt:lpstr>
      <vt:lpstr>PERSONAL LOANS</vt:lpstr>
      <vt:lpstr>PERSONAL LOANS (Cont.)</vt:lpstr>
      <vt:lpstr>PERSONAL LOANS (Cont.)</vt:lpstr>
      <vt:lpstr>BUSINESS LOANS</vt:lpstr>
      <vt:lpstr>BUSINESS LOANS (Cont.)</vt:lpstr>
      <vt:lpstr>BUSINESS LOANS (Cont.)</vt:lpstr>
      <vt:lpstr>BUSINESS LOANS (Cont.)</vt:lpstr>
      <vt:lpstr>MORTGAGE LOANS</vt:lpstr>
      <vt:lpstr>MORTGAGE LOANS (Cont.)</vt:lpstr>
      <vt:lpstr>MORTGAGE LOANS (Cont.)</vt:lpstr>
      <vt:lpstr>MORTGAGE LOANS (Cont.)</vt:lpstr>
      <vt:lpstr>MORTGAGE LOANS (Cont.)</vt:lpstr>
      <vt:lpstr>AUTO LOANS</vt:lpstr>
      <vt:lpstr>AUTO LOANS (Cont.)</vt:lpstr>
      <vt:lpstr>AUTO LOANS (Cont.)</vt:lpstr>
      <vt:lpstr>HOME-EQUITY LOANS</vt:lpstr>
      <vt:lpstr>HOME-EQUITY LOANS (Cont.)</vt:lpstr>
      <vt:lpstr>HOME-EQUITY LOANS (example)</vt:lpstr>
      <vt:lpstr>HOME-EQUITY LOANS (example)</vt:lpstr>
      <vt:lpstr>HOME-EQUITY LOANS (example)</vt:lpstr>
      <vt:lpstr>Members</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Deposits and Loans</dc:title>
  <dc:creator>TSB</dc:creator>
  <cp:lastModifiedBy>Miss JINJUTHA VONGSAROJANA</cp:lastModifiedBy>
  <cp:revision>48</cp:revision>
  <dcterms:created xsi:type="dcterms:W3CDTF">2015-09-12T09:53:41Z</dcterms:created>
  <dcterms:modified xsi:type="dcterms:W3CDTF">2015-09-22T07:10:42Z</dcterms:modified>
</cp:coreProperties>
</file>